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notesSlides/notesSlide7.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8.xml" ContentType="application/vnd.openxmlformats-officedocument.presentationml.notesSlide+xml"/>
  <Override PartName="/ppt/charts/chart13.xml" ContentType="application/vnd.openxmlformats-officedocument.drawingml.chart+xml"/>
  <Override PartName="/ppt/notesSlides/notesSlide9.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notesSlides/notesSlide10.xml" ContentType="application/vnd.openxmlformats-officedocument.presentationml.notesSlide+xml"/>
  <Override PartName="/ppt/charts/chart20.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 id="2147483668" r:id="rId2"/>
    <p:sldMasterId id="2147483673" r:id="rId3"/>
    <p:sldMasterId id="2147483666" r:id="rId4"/>
  </p:sldMasterIdLst>
  <p:notesMasterIdLst>
    <p:notesMasterId r:id="rId30"/>
  </p:notesMasterIdLst>
  <p:handoutMasterIdLst>
    <p:handoutMasterId r:id="rId31"/>
  </p:handoutMasterIdLst>
  <p:sldIdLst>
    <p:sldId id="279" r:id="rId5"/>
    <p:sldId id="277" r:id="rId6"/>
    <p:sldId id="327" r:id="rId7"/>
    <p:sldId id="356" r:id="rId8"/>
    <p:sldId id="287" r:id="rId9"/>
    <p:sldId id="322" r:id="rId10"/>
    <p:sldId id="349" r:id="rId11"/>
    <p:sldId id="358" r:id="rId12"/>
    <p:sldId id="357" r:id="rId13"/>
    <p:sldId id="345" r:id="rId14"/>
    <p:sldId id="288" r:id="rId15"/>
    <p:sldId id="348" r:id="rId16"/>
    <p:sldId id="306" r:id="rId17"/>
    <p:sldId id="296" r:id="rId18"/>
    <p:sldId id="341" r:id="rId19"/>
    <p:sldId id="324" r:id="rId20"/>
    <p:sldId id="325" r:id="rId21"/>
    <p:sldId id="312" r:id="rId22"/>
    <p:sldId id="313" r:id="rId23"/>
    <p:sldId id="354" r:id="rId24"/>
    <p:sldId id="359" r:id="rId25"/>
    <p:sldId id="314" r:id="rId26"/>
    <p:sldId id="315" r:id="rId27"/>
    <p:sldId id="316" r:id="rId28"/>
    <p:sldId id="321"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na Hoff" initials="TH" lastIdx="6" clrIdx="0">
    <p:extLst/>
  </p:cmAuthor>
  <p:cmAuthor id="2" name="Liz Hamel" initials="LH"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16" autoAdjust="0"/>
    <p:restoredTop sz="91549" autoAdjust="0"/>
  </p:normalViewPr>
  <p:slideViewPr>
    <p:cSldViewPr>
      <p:cViewPr varScale="1">
        <p:scale>
          <a:sx n="68" d="100"/>
          <a:sy n="68" d="100"/>
        </p:scale>
        <p:origin x="1500"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2311918396564066"/>
          <c:w val="0.84975194897236006"/>
          <c:h val="0.85920404835759168"/>
        </c:manualLayout>
      </c:layout>
      <c:barChart>
        <c:barDir val="bar"/>
        <c:grouping val="stacked"/>
        <c:varyColors val="0"/>
        <c:ser>
          <c:idx val="0"/>
          <c:order val="0"/>
          <c:tx>
            <c:strRef>
              <c:f>Sheet1!$B$1</c:f>
              <c:strCache>
                <c:ptCount val="1"/>
                <c:pt idx="0">
                  <c:v>Somewhat serious</c:v>
                </c:pt>
              </c:strCache>
            </c:strRef>
          </c:tx>
          <c:spPr>
            <a:solidFill>
              <a:schemeClr val="accent4"/>
            </a:solidFill>
          </c:spPr>
          <c:invertIfNegative val="0"/>
          <c:dLbls>
            <c:dLbl>
              <c:idx val="0"/>
              <c:layout>
                <c:manualLayout>
                  <c:x val="0"/>
                  <c:y val="0"/>
                </c:manualLayout>
              </c:layout>
              <c:tx>
                <c:rich>
                  <a:bodyPr/>
                  <a:lstStyle/>
                  <a:p>
                    <a:r>
                      <a:rPr lang="en-US" sz="1800" dirty="0" smtClean="0"/>
                      <a:t>16%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dirty="0" smtClean="0"/>
                      <a:t>25%</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dirty="0" smtClean="0"/>
                      <a:t>36</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people you know</c:v>
                </c:pt>
                <c:pt idx="1">
                  <c:v>local comm</c:v>
                </c:pt>
                <c:pt idx="2">
                  <c:v>state</c:v>
                </c:pt>
              </c:strCache>
            </c:strRef>
          </c:cat>
          <c:val>
            <c:numRef>
              <c:f>Sheet1!$B$2:$B$4</c:f>
              <c:numCache>
                <c:formatCode>0%</c:formatCode>
                <c:ptCount val="3"/>
                <c:pt idx="0">
                  <c:v>-0.16</c:v>
                </c:pt>
                <c:pt idx="1">
                  <c:v>-0.25</c:v>
                </c:pt>
                <c:pt idx="2">
                  <c:v>-0.36</c:v>
                </c:pt>
              </c:numCache>
            </c:numRef>
          </c:val>
        </c:ser>
        <c:ser>
          <c:idx val="1"/>
          <c:order val="1"/>
          <c:tx>
            <c:strRef>
              <c:f>Sheet1!$C$1</c:f>
              <c:strCache>
                <c:ptCount val="1"/>
                <c:pt idx="0">
                  <c:v>Very serious</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sz="1800" b="0" dirty="0" smtClean="0"/>
                      <a:t>16%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b="0" dirty="0" smtClean="0"/>
                      <a:t>16%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b="0" dirty="0" smtClean="0"/>
                      <a:t>38</a:t>
                    </a:r>
                    <a:r>
                      <a:rPr lang="en-US" sz="1800" b="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people you know</c:v>
                </c:pt>
                <c:pt idx="1">
                  <c:v>local comm</c:v>
                </c:pt>
                <c:pt idx="2">
                  <c:v>state</c:v>
                </c:pt>
              </c:strCache>
            </c:strRef>
          </c:cat>
          <c:val>
            <c:numRef>
              <c:f>Sheet1!$C$2:$C$4</c:f>
              <c:numCache>
                <c:formatCode>0%</c:formatCode>
                <c:ptCount val="3"/>
                <c:pt idx="0">
                  <c:v>-0.16</c:v>
                </c:pt>
                <c:pt idx="1">
                  <c:v>-0.16</c:v>
                </c:pt>
                <c:pt idx="2">
                  <c:v>-0.38</c:v>
                </c:pt>
              </c:numCache>
            </c:numRef>
          </c:val>
        </c:ser>
        <c:ser>
          <c:idx val="2"/>
          <c:order val="2"/>
          <c:tx>
            <c:strRef>
              <c:f>Sheet1!$D$1</c:f>
              <c:strCache>
                <c:ptCount val="1"/>
                <c:pt idx="0">
                  <c:v>Not too serious</c:v>
                </c:pt>
              </c:strCache>
            </c:strRef>
          </c:tx>
          <c:spPr>
            <a:solidFill>
              <a:schemeClr val="accent2"/>
            </a:solidFill>
          </c:spPr>
          <c:invertIfNegative val="0"/>
          <c:dLbls>
            <c:dLbl>
              <c:idx val="1"/>
              <c:tx>
                <c:rich>
                  <a:bodyPr/>
                  <a:lstStyle/>
                  <a:p>
                    <a:r>
                      <a:rPr lang="en-US" sz="1800" dirty="0" smtClean="0"/>
                      <a:t>32%</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layout>
                <c:manualLayout>
                  <c:x val="8.504606661941884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people you know</c:v>
                </c:pt>
                <c:pt idx="1">
                  <c:v>local comm</c:v>
                </c:pt>
                <c:pt idx="2">
                  <c:v>state</c:v>
                </c:pt>
              </c:strCache>
            </c:strRef>
          </c:cat>
          <c:val>
            <c:numRef>
              <c:f>Sheet1!$D$2:$D$4</c:f>
              <c:numCache>
                <c:formatCode>0%</c:formatCode>
                <c:ptCount val="3"/>
                <c:pt idx="0">
                  <c:v>0.18</c:v>
                </c:pt>
                <c:pt idx="1">
                  <c:v>0.32</c:v>
                </c:pt>
                <c:pt idx="2">
                  <c:v>0.1</c:v>
                </c:pt>
              </c:numCache>
            </c:numRef>
          </c:val>
        </c:ser>
        <c:ser>
          <c:idx val="3"/>
          <c:order val="3"/>
          <c:tx>
            <c:strRef>
              <c:f>Sheet1!$E$1</c:f>
              <c:strCache>
                <c:ptCount val="1"/>
                <c:pt idx="0">
                  <c:v>Not at all serious</c:v>
                </c:pt>
              </c:strCache>
            </c:strRef>
          </c:tx>
          <c:spPr>
            <a:solidFill>
              <a:schemeClr val="accent1"/>
            </a:solidFill>
          </c:spPr>
          <c:invertIfNegative val="0"/>
          <c:dLbls>
            <c:dLbl>
              <c:idx val="0"/>
              <c:layout>
                <c:manualLayout>
                  <c:x val="9.9220411055987619E-3"/>
                  <c:y val="-9.2591522967418133E-17"/>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2.8348688873138577E-3"/>
                  <c:y val="0"/>
                </c:manualLayout>
              </c:layout>
              <c:tx>
                <c:rich>
                  <a:bodyPr/>
                  <a:lstStyle/>
                  <a:p>
                    <a:r>
                      <a:rPr lang="en-US" sz="1800" dirty="0" smtClean="0"/>
                      <a:t>17%</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1.9844082211197732E-2"/>
                  <c:y val="7.575757575757576E-3"/>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people you know</c:v>
                </c:pt>
                <c:pt idx="1">
                  <c:v>local comm</c:v>
                </c:pt>
                <c:pt idx="2">
                  <c:v>state</c:v>
                </c:pt>
              </c:strCache>
            </c:strRef>
          </c:cat>
          <c:val>
            <c:numRef>
              <c:f>Sheet1!$E$2:$E$4</c:f>
              <c:numCache>
                <c:formatCode>0%</c:formatCode>
                <c:ptCount val="3"/>
                <c:pt idx="0">
                  <c:v>0.44</c:v>
                </c:pt>
                <c:pt idx="1">
                  <c:v>0.17</c:v>
                </c:pt>
                <c:pt idx="2">
                  <c:v>0.03</c:v>
                </c:pt>
              </c:numCache>
            </c:numRef>
          </c:val>
        </c:ser>
        <c:ser>
          <c:idx val="4"/>
          <c:order val="4"/>
          <c:tx>
            <c:strRef>
              <c:f>Sheet1!$F$1</c:f>
              <c:strCache>
                <c:ptCount val="1"/>
                <c:pt idx="0">
                  <c:v>Don't know </c:v>
                </c:pt>
              </c:strCache>
            </c:strRef>
          </c:tx>
          <c:spPr>
            <a:solidFill>
              <a:schemeClr val="bg1">
                <a:lumMod val="75000"/>
              </a:schemeClr>
            </a:solidFill>
          </c:spPr>
          <c:invertIfNegative val="0"/>
          <c:dLbls>
            <c:dLbl>
              <c:idx val="0"/>
              <c:layout>
                <c:manualLayout>
                  <c:x val="4.2521917219597348E-3"/>
                  <c:y val="0"/>
                </c:manualLayout>
              </c:layout>
              <c:tx>
                <c:rich>
                  <a:bodyPr/>
                  <a:lstStyle/>
                  <a:p>
                    <a:r>
                      <a:rPr lang="en-US" sz="1800" dirty="0" smtClean="0"/>
                      <a:t>7%</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dirty="0" smtClean="0"/>
                      <a:t>9%</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2.2678951098511695E-2"/>
                  <c:y val="5.0505050505050509E-3"/>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people you know</c:v>
                </c:pt>
                <c:pt idx="1">
                  <c:v>local comm</c:v>
                </c:pt>
                <c:pt idx="2">
                  <c:v>state</c:v>
                </c:pt>
              </c:strCache>
            </c:strRef>
          </c:cat>
          <c:val>
            <c:numRef>
              <c:f>Sheet1!$F$2:$F$4</c:f>
              <c:numCache>
                <c:formatCode>0%</c:formatCode>
                <c:ptCount val="3"/>
                <c:pt idx="0">
                  <c:v>7.0000000000000007E-2</c:v>
                </c:pt>
                <c:pt idx="1">
                  <c:v>0.09</c:v>
                </c:pt>
                <c:pt idx="2">
                  <c:v>0.13</c:v>
                </c:pt>
              </c:numCache>
            </c:numRef>
          </c:val>
        </c:ser>
        <c:dLbls>
          <c:showLegendKey val="0"/>
          <c:showVal val="0"/>
          <c:showCatName val="0"/>
          <c:showSerName val="0"/>
          <c:showPercent val="0"/>
          <c:showBubbleSize val="0"/>
        </c:dLbls>
        <c:gapWidth val="35"/>
        <c:overlap val="100"/>
        <c:axId val="370233472"/>
        <c:axId val="370233864"/>
      </c:barChart>
      <c:catAx>
        <c:axId val="370233472"/>
        <c:scaling>
          <c:orientation val="minMax"/>
        </c:scaling>
        <c:delete val="1"/>
        <c:axPos val="l"/>
        <c:numFmt formatCode="General" sourceLinked="0"/>
        <c:majorTickMark val="out"/>
        <c:minorTickMark val="none"/>
        <c:tickLblPos val="nextTo"/>
        <c:crossAx val="370233864"/>
        <c:crosses val="autoZero"/>
        <c:auto val="1"/>
        <c:lblAlgn val="ctr"/>
        <c:lblOffset val="100"/>
        <c:noMultiLvlLbl val="0"/>
      </c:catAx>
      <c:valAx>
        <c:axId val="370233864"/>
        <c:scaling>
          <c:orientation val="minMax"/>
        </c:scaling>
        <c:delete val="1"/>
        <c:axPos val="b"/>
        <c:numFmt formatCode="0%" sourceLinked="1"/>
        <c:majorTickMark val="out"/>
        <c:minorTickMark val="none"/>
        <c:tickLblPos val="nextTo"/>
        <c:crossAx val="37023347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Being able to be open with family and friends about having HIV</c:v>
                </c:pt>
              </c:strCache>
            </c:strRef>
          </c:tx>
          <c:dPt>
            <c:idx val="0"/>
            <c:bubble3D val="0"/>
            <c:spPr>
              <a:solidFill>
                <a:schemeClr val="accent5"/>
              </a:solidFill>
            </c:spPr>
          </c:dPt>
          <c:dPt>
            <c:idx val="1"/>
            <c:bubble3D val="0"/>
            <c:spPr>
              <a:solidFill>
                <a:schemeClr val="accent4"/>
              </a:solidFill>
            </c:spPr>
          </c:dPt>
          <c:dPt>
            <c:idx val="2"/>
            <c:bubble3D val="0"/>
            <c:spPr>
              <a:solidFill>
                <a:schemeClr val="accent2"/>
              </a:solidFill>
            </c:spPr>
          </c:dPt>
          <c:dPt>
            <c:idx val="3"/>
            <c:bubble3D val="0"/>
            <c:spPr>
              <a:solidFill>
                <a:schemeClr val="accent1"/>
              </a:solidFill>
            </c:spPr>
          </c:dPt>
          <c:dLbls>
            <c:spPr>
              <a:noFill/>
              <a:ln>
                <a:noFill/>
              </a:ln>
              <a:effectLst/>
            </c:spPr>
            <c:txPr>
              <a:bodyPr/>
              <a:lstStyle/>
              <a:p>
                <a:pPr>
                  <a:defRPr sz="1600"/>
                </a:pPr>
                <a:endParaRPr lang="en-US"/>
              </a:p>
            </c:txPr>
            <c:showLegendKey val="0"/>
            <c:showVal val="1"/>
            <c:showCatName val="0"/>
            <c:showSerName val="0"/>
            <c:showPercent val="0"/>
            <c:showBubbleSize val="0"/>
            <c:separator>
</c:separator>
            <c:showLeaderLines val="1"/>
            <c:extLst>
              <c:ext xmlns:c15="http://schemas.microsoft.com/office/drawing/2012/chart" uri="{CE6537A1-D6FC-4f65-9D91-7224C49458BB}"/>
            </c:extLst>
          </c:dLbls>
          <c:cat>
            <c:strRef>
              <c:f>Sheet1!$A$2:$A$5</c:f>
              <c:strCache>
                <c:ptCount val="4"/>
                <c:pt idx="0">
                  <c:v>Very important</c:v>
                </c:pt>
                <c:pt idx="1">
                  <c:v>Somewhat important</c:v>
                </c:pt>
                <c:pt idx="2">
                  <c:v>Not too important</c:v>
                </c:pt>
                <c:pt idx="3">
                  <c:v>Not at all important</c:v>
                </c:pt>
              </c:strCache>
            </c:strRef>
          </c:cat>
          <c:val>
            <c:numRef>
              <c:f>Sheet1!$B$2:$B$5</c:f>
              <c:numCache>
                <c:formatCode>0%</c:formatCode>
                <c:ptCount val="4"/>
                <c:pt idx="0">
                  <c:v>0.82</c:v>
                </c:pt>
                <c:pt idx="1">
                  <c:v>0.13</c:v>
                </c:pt>
                <c:pt idx="2">
                  <c:v>0.01</c:v>
                </c:pt>
                <c:pt idx="3">
                  <c:v>0.01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Sometimes</c:v>
                </c:pt>
              </c:strCache>
            </c:strRef>
          </c:tx>
          <c:spPr>
            <a:solidFill>
              <a:schemeClr val="accent4"/>
            </a:solidFill>
          </c:spPr>
          <c:invertIfNegative val="0"/>
          <c:dLbls>
            <c:dLbl>
              <c:idx val="0"/>
              <c:tx>
                <c:rich>
                  <a:bodyPr/>
                  <a:lstStyle/>
                  <a:p>
                    <a:r>
                      <a:rPr lang="en-US" dirty="0" smtClean="0"/>
                      <a:t>30</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41</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38</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-0.3</c:v>
                </c:pt>
                <c:pt idx="1">
                  <c:v>-0.41</c:v>
                </c:pt>
                <c:pt idx="2">
                  <c:v>-0.38</c:v>
                </c:pt>
              </c:numCache>
            </c:numRef>
          </c:val>
        </c:ser>
        <c:ser>
          <c:idx val="1"/>
          <c:order val="1"/>
          <c:tx>
            <c:strRef>
              <c:f>Sheet1!$C$1</c:f>
              <c:strCache>
                <c:ptCount val="1"/>
                <c:pt idx="0">
                  <c:v>Often2</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dirty="0" smtClean="0"/>
                      <a:t>51</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32</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37</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-0.51</c:v>
                </c:pt>
                <c:pt idx="1">
                  <c:v>-0.32</c:v>
                </c:pt>
                <c:pt idx="2">
                  <c:v>-0.37</c:v>
                </c:pt>
              </c:numCache>
            </c:numRef>
          </c:val>
        </c:ser>
        <c:ser>
          <c:idx val="2"/>
          <c:order val="2"/>
          <c:tx>
            <c:strRef>
              <c:f>Sheet1!$D$1</c:f>
              <c:strCache>
                <c:ptCount val="1"/>
                <c:pt idx="0">
                  <c:v>Rarely</c:v>
                </c:pt>
              </c:strCache>
            </c:strRef>
          </c:tx>
          <c:spPr>
            <a:solidFill>
              <a:schemeClr val="accent2"/>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Sheet1!$D$2:$D$4</c:f>
              <c:numCache>
                <c:formatCode>0%</c:formatCode>
                <c:ptCount val="3"/>
                <c:pt idx="0">
                  <c:v>0.11</c:v>
                </c:pt>
                <c:pt idx="1">
                  <c:v>0.16</c:v>
                </c:pt>
                <c:pt idx="2">
                  <c:v>0.15</c:v>
                </c:pt>
              </c:numCache>
            </c:numRef>
          </c:val>
        </c:ser>
        <c:ser>
          <c:idx val="3"/>
          <c:order val="3"/>
          <c:tx>
            <c:strRef>
              <c:f>Sheet1!$E$1</c:f>
              <c:strCache>
                <c:ptCount val="1"/>
                <c:pt idx="0">
                  <c:v>Never</c:v>
                </c:pt>
              </c:strCache>
            </c:strRef>
          </c:tx>
          <c:spPr>
            <a:solidFill>
              <a:schemeClr val="accent1"/>
            </a:solidFill>
          </c:spPr>
          <c:invertIfNegative val="0"/>
          <c:dLbls>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Sheet1!$E$2:$E$4</c:f>
              <c:numCache>
                <c:formatCode>0%</c:formatCode>
                <c:ptCount val="3"/>
                <c:pt idx="0">
                  <c:v>0.04</c:v>
                </c:pt>
                <c:pt idx="1">
                  <c:v>0.05</c:v>
                </c:pt>
                <c:pt idx="2">
                  <c:v>0.04</c:v>
                </c:pt>
              </c:numCache>
            </c:numRef>
          </c:val>
        </c:ser>
        <c:dLbls>
          <c:showLegendKey val="0"/>
          <c:showVal val="0"/>
          <c:showCatName val="0"/>
          <c:showSerName val="0"/>
          <c:showPercent val="0"/>
          <c:showBubbleSize val="0"/>
        </c:dLbls>
        <c:gapWidth val="50"/>
        <c:overlap val="100"/>
        <c:axId val="526183216"/>
        <c:axId val="526183608"/>
      </c:barChart>
      <c:catAx>
        <c:axId val="526183216"/>
        <c:scaling>
          <c:orientation val="minMax"/>
        </c:scaling>
        <c:delete val="1"/>
        <c:axPos val="l"/>
        <c:numFmt formatCode="General" sourceLinked="0"/>
        <c:majorTickMark val="out"/>
        <c:minorTickMark val="none"/>
        <c:tickLblPos val="nextTo"/>
        <c:crossAx val="526183608"/>
        <c:crosses val="autoZero"/>
        <c:auto val="1"/>
        <c:lblAlgn val="ctr"/>
        <c:lblOffset val="100"/>
        <c:noMultiLvlLbl val="0"/>
      </c:catAx>
      <c:valAx>
        <c:axId val="526183608"/>
        <c:scaling>
          <c:orientation val="minMax"/>
        </c:scaling>
        <c:delete val="1"/>
        <c:axPos val="b"/>
        <c:numFmt formatCode="0%" sourceLinked="1"/>
        <c:majorTickMark val="out"/>
        <c:minorTickMark val="none"/>
        <c:tickLblPos val="nextTo"/>
        <c:crossAx val="5261832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867469879518071"/>
          <c:y val="0.11301817386463056"/>
          <c:w val="0.79872430900070868"/>
          <c:h val="0.85920404835759168"/>
        </c:manualLayout>
      </c:layout>
      <c:barChart>
        <c:barDir val="bar"/>
        <c:grouping val="stacked"/>
        <c:varyColors val="0"/>
        <c:ser>
          <c:idx val="0"/>
          <c:order val="0"/>
          <c:tx>
            <c:strRef>
              <c:f>Sheet1!$B$1</c:f>
              <c:strCache>
                <c:ptCount val="1"/>
                <c:pt idx="0">
                  <c:v>Sometimes</c:v>
                </c:pt>
              </c:strCache>
            </c:strRef>
          </c:tx>
          <c:spPr>
            <a:solidFill>
              <a:schemeClr val="accent4"/>
            </a:solidFill>
          </c:spPr>
          <c:invertIfNegative val="0"/>
          <c:dLbls>
            <c:dLbl>
              <c:idx val="0"/>
              <c:delete val="1"/>
              <c:extLst>
                <c:ext xmlns:c15="http://schemas.microsoft.com/office/drawing/2012/chart" uri="{CE6537A1-D6FC-4f65-9D91-7224C49458BB}"/>
              </c:extLst>
            </c:dLbl>
            <c:dLbl>
              <c:idx val="1"/>
              <c:tx>
                <c:rich>
                  <a:bodyPr/>
                  <a:lstStyle/>
                  <a:p>
                    <a:r>
                      <a:rPr lang="en-US" dirty="0" smtClean="0"/>
                      <a:t>23</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24</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25</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24</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29</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Sexual total</c:v>
                </c:pt>
                <c:pt idx="1">
                  <c:v>Roommate total</c:v>
                </c:pt>
                <c:pt idx="2">
                  <c:v>Friendship total</c:v>
                </c:pt>
                <c:pt idx="3">
                  <c:v>Food total</c:v>
                </c:pt>
                <c:pt idx="4">
                  <c:v>Teach total</c:v>
                </c:pt>
                <c:pt idx="5">
                  <c:v>Working total</c:v>
                </c:pt>
              </c:strCache>
            </c:strRef>
          </c:cat>
          <c:val>
            <c:numRef>
              <c:f>Sheet1!$B$2:$B$7</c:f>
              <c:numCache>
                <c:formatCode>0%</c:formatCode>
                <c:ptCount val="6"/>
                <c:pt idx="0">
                  <c:v>-0.04</c:v>
                </c:pt>
                <c:pt idx="1">
                  <c:v>-0.23</c:v>
                </c:pt>
                <c:pt idx="2">
                  <c:v>-0.24</c:v>
                </c:pt>
                <c:pt idx="3">
                  <c:v>-0.25</c:v>
                </c:pt>
                <c:pt idx="4">
                  <c:v>-0.24</c:v>
                </c:pt>
                <c:pt idx="5">
                  <c:v>-0.28999999999999998</c:v>
                </c:pt>
              </c:numCache>
            </c:numRef>
          </c:val>
        </c:ser>
        <c:ser>
          <c:idx val="1"/>
          <c:order val="1"/>
          <c:tx>
            <c:strRef>
              <c:f>Sheet1!$C$1</c:f>
              <c:strCache>
                <c:ptCount val="1"/>
                <c:pt idx="0">
                  <c:v>Often2</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delete val="1"/>
              <c:extLst>
                <c:ext xmlns:c15="http://schemas.microsoft.com/office/drawing/2012/chart" uri="{CE6537A1-D6FC-4f65-9D91-7224C49458BB}"/>
              </c:extLst>
            </c:dLbl>
            <c:dLbl>
              <c:idx val="1"/>
              <c:tx>
                <c:rich>
                  <a:bodyPr/>
                  <a:lstStyle/>
                  <a:p>
                    <a:r>
                      <a:rPr lang="en-US" dirty="0" smtClean="0"/>
                      <a:t>30</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53</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20</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39</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46</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Sexual total</c:v>
                </c:pt>
                <c:pt idx="1">
                  <c:v>Roommate total</c:v>
                </c:pt>
                <c:pt idx="2">
                  <c:v>Friendship total</c:v>
                </c:pt>
                <c:pt idx="3">
                  <c:v>Food total</c:v>
                </c:pt>
                <c:pt idx="4">
                  <c:v>Teach total</c:v>
                </c:pt>
                <c:pt idx="5">
                  <c:v>Working total</c:v>
                </c:pt>
              </c:strCache>
            </c:strRef>
          </c:cat>
          <c:val>
            <c:numRef>
              <c:f>Sheet1!$C$2:$C$7</c:f>
              <c:numCache>
                <c:formatCode>0%</c:formatCode>
                <c:ptCount val="6"/>
                <c:pt idx="0">
                  <c:v>-0.03</c:v>
                </c:pt>
                <c:pt idx="1">
                  <c:v>-0.3</c:v>
                </c:pt>
                <c:pt idx="2">
                  <c:v>-0.53</c:v>
                </c:pt>
                <c:pt idx="3">
                  <c:v>-0.2</c:v>
                </c:pt>
                <c:pt idx="4">
                  <c:v>-0.39</c:v>
                </c:pt>
                <c:pt idx="5">
                  <c:v>-0.46</c:v>
                </c:pt>
              </c:numCache>
            </c:numRef>
          </c:val>
        </c:ser>
        <c:ser>
          <c:idx val="2"/>
          <c:order val="2"/>
          <c:tx>
            <c:strRef>
              <c:f>Sheet1!$D$1</c:f>
              <c:strCache>
                <c:ptCount val="1"/>
                <c:pt idx="0">
                  <c:v>Rarely</c:v>
                </c:pt>
              </c:strCache>
            </c:strRef>
          </c:tx>
          <c:spPr>
            <a:solidFill>
              <a:schemeClr val="accent2"/>
            </a:solidFill>
          </c:spPr>
          <c:invertIfNegative val="0"/>
          <c:dLbls>
            <c:spPr>
              <a:noFill/>
              <a:ln>
                <a:noFill/>
              </a:ln>
              <a:effectLst/>
            </c:spPr>
            <c:txPr>
              <a:bodyPr/>
              <a:lstStyle/>
              <a:p>
                <a:pPr>
                  <a:defRPr sz="1600">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Sexual total</c:v>
                </c:pt>
                <c:pt idx="1">
                  <c:v>Roommate total</c:v>
                </c:pt>
                <c:pt idx="2">
                  <c:v>Friendship total</c:v>
                </c:pt>
                <c:pt idx="3">
                  <c:v>Food total</c:v>
                </c:pt>
                <c:pt idx="4">
                  <c:v>Teach total</c:v>
                </c:pt>
                <c:pt idx="5">
                  <c:v>Working total</c:v>
                </c:pt>
              </c:strCache>
            </c:strRef>
          </c:cat>
          <c:val>
            <c:numRef>
              <c:f>Sheet1!$D$2:$D$7</c:f>
              <c:numCache>
                <c:formatCode>0%</c:formatCode>
                <c:ptCount val="6"/>
                <c:pt idx="0">
                  <c:v>0.14000000000000001</c:v>
                </c:pt>
                <c:pt idx="1">
                  <c:v>0.21</c:v>
                </c:pt>
                <c:pt idx="2">
                  <c:v>0.12</c:v>
                </c:pt>
                <c:pt idx="3">
                  <c:v>0.21</c:v>
                </c:pt>
                <c:pt idx="4">
                  <c:v>0.18</c:v>
                </c:pt>
                <c:pt idx="5">
                  <c:v>0.16</c:v>
                </c:pt>
              </c:numCache>
            </c:numRef>
          </c:val>
        </c:ser>
        <c:ser>
          <c:idx val="3"/>
          <c:order val="3"/>
          <c:tx>
            <c:strRef>
              <c:f>Sheet1!$E$1</c:f>
              <c:strCache>
                <c:ptCount val="1"/>
                <c:pt idx="0">
                  <c:v>Never</c:v>
                </c:pt>
              </c:strCache>
            </c:strRef>
          </c:tx>
          <c:spPr>
            <a:solidFill>
              <a:schemeClr val="accent1"/>
            </a:solidFill>
          </c:spPr>
          <c:invertIfNegative val="0"/>
          <c:dLbls>
            <c:spPr>
              <a:noFill/>
              <a:ln>
                <a:noFill/>
              </a:ln>
              <a:effectLst/>
            </c:spPr>
            <c:txPr>
              <a:bodyPr/>
              <a:lstStyle/>
              <a:p>
                <a:pPr>
                  <a:defRPr sz="1600">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Sexual total</c:v>
                </c:pt>
                <c:pt idx="1">
                  <c:v>Roommate total</c:v>
                </c:pt>
                <c:pt idx="2">
                  <c:v>Friendship total</c:v>
                </c:pt>
                <c:pt idx="3">
                  <c:v>Food total</c:v>
                </c:pt>
                <c:pt idx="4">
                  <c:v>Teach total</c:v>
                </c:pt>
                <c:pt idx="5">
                  <c:v>Working total</c:v>
                </c:pt>
              </c:strCache>
            </c:strRef>
          </c:cat>
          <c:val>
            <c:numRef>
              <c:f>Sheet1!$E$2:$E$7</c:f>
              <c:numCache>
                <c:formatCode>0%</c:formatCode>
                <c:ptCount val="6"/>
                <c:pt idx="0">
                  <c:v>0.76</c:v>
                </c:pt>
                <c:pt idx="1">
                  <c:v>0.23</c:v>
                </c:pt>
                <c:pt idx="2">
                  <c:v>0.09</c:v>
                </c:pt>
                <c:pt idx="3">
                  <c:v>0.32</c:v>
                </c:pt>
                <c:pt idx="4">
                  <c:v>0.16</c:v>
                </c:pt>
                <c:pt idx="5">
                  <c:v>0.08</c:v>
                </c:pt>
              </c:numCache>
            </c:numRef>
          </c:val>
        </c:ser>
        <c:dLbls>
          <c:showLegendKey val="0"/>
          <c:showVal val="0"/>
          <c:showCatName val="0"/>
          <c:showSerName val="0"/>
          <c:showPercent val="0"/>
          <c:showBubbleSize val="0"/>
        </c:dLbls>
        <c:gapWidth val="50"/>
        <c:overlap val="100"/>
        <c:axId val="526449144"/>
        <c:axId val="526449536"/>
      </c:barChart>
      <c:catAx>
        <c:axId val="526449144"/>
        <c:scaling>
          <c:orientation val="minMax"/>
        </c:scaling>
        <c:delete val="1"/>
        <c:axPos val="l"/>
        <c:numFmt formatCode="General" sourceLinked="0"/>
        <c:majorTickMark val="out"/>
        <c:minorTickMark val="none"/>
        <c:tickLblPos val="nextTo"/>
        <c:crossAx val="526449536"/>
        <c:crosses val="autoZero"/>
        <c:auto val="1"/>
        <c:lblAlgn val="ctr"/>
        <c:lblOffset val="100"/>
        <c:noMultiLvlLbl val="0"/>
      </c:catAx>
      <c:valAx>
        <c:axId val="526449536"/>
        <c:scaling>
          <c:orientation val="minMax"/>
        </c:scaling>
        <c:delete val="1"/>
        <c:axPos val="b"/>
        <c:numFmt formatCode="0%" sourceLinked="1"/>
        <c:majorTickMark val="out"/>
        <c:minorTickMark val="none"/>
        <c:tickLblPos val="nextTo"/>
        <c:crossAx val="5264491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457436237164624E-2"/>
          <c:y val="3.3361926996366247E-2"/>
          <c:w val="0.98542563762835378"/>
          <c:h val="0.93327614600726749"/>
        </c:manualLayout>
      </c:layout>
      <c:barChart>
        <c:barDir val="bar"/>
        <c:grouping val="stacked"/>
        <c:varyColors val="0"/>
        <c:ser>
          <c:idx val="0"/>
          <c:order val="0"/>
          <c:tx>
            <c:strRef>
              <c:f>Sheet1!$B$1</c:f>
              <c:strCache>
                <c:ptCount val="1"/>
                <c:pt idx="0">
                  <c:v>Don't know enough to say</c:v>
                </c:pt>
              </c:strCache>
            </c:strRef>
          </c:tx>
          <c:spPr>
            <a:solidFill>
              <a:schemeClr val="bg1">
                <a:lumMod val="75000"/>
              </a:schemeClr>
            </a:solidFill>
          </c:spPr>
          <c:invertIfNegative val="0"/>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tx>
                <c:rich>
                  <a:bodyPr/>
                  <a:lstStyle/>
                  <a:p>
                    <a:r>
                      <a:rPr lang="en-US" dirty="0" smtClean="0"/>
                      <a:t>15</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12</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13</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13</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From sex without condoms or other protection</c:v>
                </c:pt>
                <c:pt idx="1">
                  <c:v>By holding hands</c:v>
                </c:pt>
                <c:pt idx="2">
                  <c:v>Sharing a swimming pool</c:v>
                </c:pt>
                <c:pt idx="3">
                  <c:v>From a toilet seat</c:v>
                </c:pt>
                <c:pt idx="4">
                  <c:v>Sharing a drinking glass</c:v>
                </c:pt>
                <c:pt idx="5">
                  <c:v>By kissing</c:v>
                </c:pt>
              </c:strCache>
            </c:strRef>
          </c:cat>
          <c:val>
            <c:numRef>
              <c:f>Sheet1!$B$2:$B$7</c:f>
              <c:numCache>
                <c:formatCode>0%</c:formatCode>
                <c:ptCount val="6"/>
                <c:pt idx="0">
                  <c:v>0.01</c:v>
                </c:pt>
                <c:pt idx="1">
                  <c:v>-0.04</c:v>
                </c:pt>
                <c:pt idx="2">
                  <c:v>-0.15</c:v>
                </c:pt>
                <c:pt idx="3">
                  <c:v>-0.12</c:v>
                </c:pt>
                <c:pt idx="4">
                  <c:v>-0.13</c:v>
                </c:pt>
                <c:pt idx="5">
                  <c:v>-0.13</c:v>
                </c:pt>
              </c:numCache>
            </c:numRef>
          </c:val>
        </c:ser>
        <c:ser>
          <c:idx val="1"/>
          <c:order val="1"/>
          <c:tx>
            <c:strRef>
              <c:f>Sheet1!$C$1</c:f>
              <c:strCache>
                <c:ptCount val="1"/>
                <c:pt idx="0">
                  <c:v>Yes</c:v>
                </c:pt>
              </c:strCache>
            </c:strRef>
          </c:tx>
          <c:spPr>
            <a:solidFill>
              <a:schemeClr val="accent5"/>
            </a:solidFill>
          </c:spPr>
          <c:invertIfNegative val="0"/>
          <c:dLbls>
            <c:dLbl>
              <c:idx val="0"/>
              <c:tx>
                <c:rich>
                  <a:bodyPr/>
                  <a:lstStyle/>
                  <a:p>
                    <a:r>
                      <a:rPr lang="en-US" dirty="0" smtClean="0"/>
                      <a:t>98</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tx>
                <c:rich>
                  <a:bodyPr/>
                  <a:lstStyle/>
                  <a:p>
                    <a:r>
                      <a:rPr lang="en-US" dirty="0" smtClean="0"/>
                      <a:t>6</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12</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17</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33</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From sex without condoms or other protection</c:v>
                </c:pt>
                <c:pt idx="1">
                  <c:v>By holding hands</c:v>
                </c:pt>
                <c:pt idx="2">
                  <c:v>Sharing a swimming pool</c:v>
                </c:pt>
                <c:pt idx="3">
                  <c:v>From a toilet seat</c:v>
                </c:pt>
                <c:pt idx="4">
                  <c:v>Sharing a drinking glass</c:v>
                </c:pt>
                <c:pt idx="5">
                  <c:v>By kissing</c:v>
                </c:pt>
              </c:strCache>
            </c:strRef>
          </c:cat>
          <c:val>
            <c:numRef>
              <c:f>Sheet1!$C$2:$C$7</c:f>
              <c:numCache>
                <c:formatCode>0%</c:formatCode>
                <c:ptCount val="6"/>
                <c:pt idx="0">
                  <c:v>-0.98</c:v>
                </c:pt>
                <c:pt idx="1">
                  <c:v>-0.02</c:v>
                </c:pt>
                <c:pt idx="2">
                  <c:v>-0.06</c:v>
                </c:pt>
                <c:pt idx="3">
                  <c:v>-0.12</c:v>
                </c:pt>
                <c:pt idx="4">
                  <c:v>-0.17</c:v>
                </c:pt>
                <c:pt idx="5">
                  <c:v>-0.33</c:v>
                </c:pt>
              </c:numCache>
            </c:numRef>
          </c:val>
        </c:ser>
        <c:ser>
          <c:idx val="2"/>
          <c:order val="2"/>
          <c:tx>
            <c:strRef>
              <c:f>Sheet1!$D$1</c:f>
              <c:strCache>
                <c:ptCount val="1"/>
                <c:pt idx="0">
                  <c:v>No</c:v>
                </c:pt>
              </c:strCache>
            </c:strRef>
          </c:tx>
          <c:spPr>
            <a:solidFill>
              <a:schemeClr val="accent1"/>
            </a:solidFill>
          </c:spPr>
          <c:invertIfNegative val="0"/>
          <c:dLbls>
            <c:dLbl>
              <c:idx val="0"/>
              <c:delete val="1"/>
              <c:extLst>
                <c:ext xmlns:c15="http://schemas.microsoft.com/office/drawing/2012/chart" uri="{CE6537A1-D6FC-4f65-9D91-7224C49458BB}"/>
              </c:extLst>
            </c:dLbl>
            <c:spPr>
              <a:noFill/>
              <a:ln>
                <a:noFill/>
              </a:ln>
              <a:effectLst/>
            </c:spPr>
            <c:txPr>
              <a:bodyPr/>
              <a:lstStyle/>
              <a:p>
                <a:pPr>
                  <a:defRPr sz="1600">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From sex without condoms or other protection</c:v>
                </c:pt>
                <c:pt idx="1">
                  <c:v>By holding hands</c:v>
                </c:pt>
                <c:pt idx="2">
                  <c:v>Sharing a swimming pool</c:v>
                </c:pt>
                <c:pt idx="3">
                  <c:v>From a toilet seat</c:v>
                </c:pt>
                <c:pt idx="4">
                  <c:v>Sharing a drinking glass</c:v>
                </c:pt>
                <c:pt idx="5">
                  <c:v>By kissing</c:v>
                </c:pt>
              </c:strCache>
            </c:strRef>
          </c:cat>
          <c:val>
            <c:numRef>
              <c:f>Sheet1!$D$2:$D$7</c:f>
              <c:numCache>
                <c:formatCode>0%</c:formatCode>
                <c:ptCount val="6"/>
                <c:pt idx="0">
                  <c:v>0.01</c:v>
                </c:pt>
                <c:pt idx="1">
                  <c:v>0.93</c:v>
                </c:pt>
                <c:pt idx="2">
                  <c:v>0.79</c:v>
                </c:pt>
                <c:pt idx="3">
                  <c:v>0.76</c:v>
                </c:pt>
                <c:pt idx="4">
                  <c:v>0.7</c:v>
                </c:pt>
                <c:pt idx="5">
                  <c:v>0.54</c:v>
                </c:pt>
              </c:numCache>
            </c:numRef>
          </c:val>
        </c:ser>
        <c:dLbls>
          <c:showLegendKey val="0"/>
          <c:showVal val="0"/>
          <c:showCatName val="0"/>
          <c:showSerName val="0"/>
          <c:showPercent val="0"/>
          <c:showBubbleSize val="0"/>
        </c:dLbls>
        <c:gapWidth val="50"/>
        <c:overlap val="100"/>
        <c:axId val="526450712"/>
        <c:axId val="526451104"/>
      </c:barChart>
      <c:catAx>
        <c:axId val="526450712"/>
        <c:scaling>
          <c:orientation val="minMax"/>
        </c:scaling>
        <c:delete val="1"/>
        <c:axPos val="l"/>
        <c:numFmt formatCode="General" sourceLinked="0"/>
        <c:majorTickMark val="out"/>
        <c:minorTickMark val="none"/>
        <c:tickLblPos val="nextTo"/>
        <c:crossAx val="526451104"/>
        <c:crosses val="autoZero"/>
        <c:auto val="1"/>
        <c:lblAlgn val="ctr"/>
        <c:lblOffset val="100"/>
        <c:noMultiLvlLbl val="0"/>
      </c:catAx>
      <c:valAx>
        <c:axId val="526451104"/>
        <c:scaling>
          <c:orientation val="minMax"/>
        </c:scaling>
        <c:delete val="1"/>
        <c:axPos val="b"/>
        <c:numFmt formatCode="0%" sourceLinked="1"/>
        <c:majorTickMark val="out"/>
        <c:minorTickMark val="none"/>
        <c:tickLblPos val="nextTo"/>
        <c:crossAx val="5264507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Rarely</c:v>
                </c:pt>
              </c:strCache>
            </c:strRef>
          </c:tx>
          <c:spPr>
            <a:solidFill>
              <a:schemeClr val="accent2"/>
            </a:solidFill>
          </c:spPr>
          <c:invertIfNegative val="0"/>
          <c:dLbls>
            <c:dLbl>
              <c:idx val="0"/>
              <c:tx>
                <c:rich>
                  <a:bodyPr/>
                  <a:lstStyle/>
                  <a:p>
                    <a:r>
                      <a:rPr lang="en-US" sz="1800" dirty="0" smtClean="0"/>
                      <a:t>27</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dirty="0" smtClean="0"/>
                      <a:t>19</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dirty="0" smtClean="0"/>
                      <a:t>20</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-0.27</c:v>
                </c:pt>
                <c:pt idx="1">
                  <c:v>-0.19</c:v>
                </c:pt>
                <c:pt idx="2">
                  <c:v>-0.2</c:v>
                </c:pt>
              </c:numCache>
            </c:numRef>
          </c:val>
        </c:ser>
        <c:ser>
          <c:idx val="1"/>
          <c:order val="1"/>
          <c:tx>
            <c:strRef>
              <c:f>Sheet1!$C$1</c:f>
              <c:strCache>
                <c:ptCount val="1"/>
                <c:pt idx="0">
                  <c:v>Only some of the time</c:v>
                </c:pt>
              </c:strCache>
            </c:strRef>
          </c:tx>
          <c:spPr>
            <a:solidFill>
              <a:schemeClr val="accent4"/>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sz="1800" dirty="0" smtClean="0"/>
                      <a:t>22</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dirty="0" smtClean="0"/>
                      <a:t>7</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dirty="0" smtClean="0"/>
                      <a:t>13</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-0.22</c:v>
                </c:pt>
                <c:pt idx="1">
                  <c:v>-7.0000000000000007E-2</c:v>
                </c:pt>
                <c:pt idx="2">
                  <c:v>-0.13</c:v>
                </c:pt>
              </c:numCache>
            </c:numRef>
          </c:val>
        </c:ser>
        <c:ser>
          <c:idx val="2"/>
          <c:order val="2"/>
          <c:tx>
            <c:strRef>
              <c:f>Sheet1!$D$1</c:f>
              <c:strCache>
                <c:ptCount val="1"/>
                <c:pt idx="0">
                  <c:v>Every time</c:v>
                </c:pt>
              </c:strCache>
            </c:strRef>
          </c:tx>
          <c:spPr>
            <a:solidFill>
              <a:schemeClr val="accent5"/>
            </a:solidFill>
          </c:spPr>
          <c:invertIfNegative val="0"/>
          <c:dLbls>
            <c:dLbl>
              <c:idx val="0"/>
              <c:tx>
                <c:rich>
                  <a:bodyPr/>
                  <a:lstStyle/>
                  <a:p>
                    <a:r>
                      <a:rPr lang="en-US" sz="1800" dirty="0" smtClean="0"/>
                      <a:t>4</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dirty="0" smtClean="0"/>
                      <a:t>2</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Sheet1!$D$2:$D$4</c:f>
              <c:numCache>
                <c:formatCode>General</c:formatCode>
                <c:ptCount val="3"/>
                <c:pt idx="0" formatCode="0%">
                  <c:v>-0.04</c:v>
                </c:pt>
                <c:pt idx="2" formatCode="0%">
                  <c:v>-0.02</c:v>
                </c:pt>
              </c:numCache>
            </c:numRef>
          </c:val>
        </c:ser>
        <c:ser>
          <c:idx val="3"/>
          <c:order val="3"/>
          <c:tx>
            <c:strRef>
              <c:f>Sheet1!$E$1</c:f>
              <c:strCache>
                <c:ptCount val="1"/>
                <c:pt idx="0">
                  <c:v>Never</c:v>
                </c:pt>
              </c:strCache>
            </c:strRef>
          </c:tx>
          <c:spPr>
            <a:solidFill>
              <a:schemeClr val="accent1"/>
            </a:solidFill>
          </c:spPr>
          <c:invertIfNegative val="0"/>
          <c:dLbls>
            <c:dLbl>
              <c:idx val="0"/>
              <c:layout>
                <c:manualLayout>
                  <c:x val="8.5046066619418846E-3"/>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4174344436569808E-2"/>
                  <c:y val="0"/>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92204110559886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Sheet1!$E$2:$E$4</c:f>
              <c:numCache>
                <c:formatCode>0%</c:formatCode>
                <c:ptCount val="3"/>
                <c:pt idx="0">
                  <c:v>0.46</c:v>
                </c:pt>
                <c:pt idx="1">
                  <c:v>0.72</c:v>
                </c:pt>
                <c:pt idx="2">
                  <c:v>0.64</c:v>
                </c:pt>
              </c:numCache>
            </c:numRef>
          </c:val>
        </c:ser>
        <c:dLbls>
          <c:showLegendKey val="0"/>
          <c:showVal val="0"/>
          <c:showCatName val="0"/>
          <c:showSerName val="0"/>
          <c:showPercent val="0"/>
          <c:showBubbleSize val="0"/>
        </c:dLbls>
        <c:gapWidth val="50"/>
        <c:overlap val="100"/>
        <c:axId val="370232688"/>
        <c:axId val="370231512"/>
      </c:barChart>
      <c:catAx>
        <c:axId val="370232688"/>
        <c:scaling>
          <c:orientation val="minMax"/>
        </c:scaling>
        <c:delete val="1"/>
        <c:axPos val="l"/>
        <c:numFmt formatCode="General" sourceLinked="0"/>
        <c:majorTickMark val="out"/>
        <c:minorTickMark val="none"/>
        <c:tickLblPos val="nextTo"/>
        <c:crossAx val="370231512"/>
        <c:crosses val="autoZero"/>
        <c:auto val="1"/>
        <c:lblAlgn val="ctr"/>
        <c:lblOffset val="100"/>
        <c:noMultiLvlLbl val="0"/>
      </c:catAx>
      <c:valAx>
        <c:axId val="370231512"/>
        <c:scaling>
          <c:orientation val="minMax"/>
        </c:scaling>
        <c:delete val="1"/>
        <c:axPos val="b"/>
        <c:numFmt formatCode="0%" sourceLinked="1"/>
        <c:majorTickMark val="out"/>
        <c:minorTickMark val="none"/>
        <c:tickLblPos val="nextTo"/>
        <c:crossAx val="3702326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More than 12 months ago</c:v>
                </c:pt>
              </c:strCache>
            </c:strRef>
          </c:tx>
          <c:spPr>
            <a:solidFill>
              <a:schemeClr val="accent4"/>
            </a:solidFill>
          </c:spPr>
          <c:invertIfNegative val="0"/>
          <c:dLbls>
            <c:dLbl>
              <c:idx val="0"/>
              <c:tx>
                <c:rich>
                  <a:bodyPr/>
                  <a:lstStyle/>
                  <a:p>
                    <a:r>
                      <a:rPr lang="en-US" dirty="0" smtClean="0"/>
                      <a:t>36</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45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40</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-0.36</c:v>
                </c:pt>
                <c:pt idx="1">
                  <c:v>-0.45</c:v>
                </c:pt>
                <c:pt idx="2">
                  <c:v>-0.4</c:v>
                </c:pt>
              </c:numCache>
            </c:numRef>
          </c:val>
        </c:ser>
        <c:ser>
          <c:idx val="1"/>
          <c:order val="1"/>
          <c:tx>
            <c:strRef>
              <c:f>Sheet1!$C$1</c:f>
              <c:strCache>
                <c:ptCount val="1"/>
                <c:pt idx="0">
                  <c:v>In the past 12 months</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dirty="0" smtClean="0"/>
                      <a:t>42</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8</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19</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-0.42</c:v>
                </c:pt>
                <c:pt idx="1">
                  <c:v>-0.08</c:v>
                </c:pt>
                <c:pt idx="2">
                  <c:v>-0.19</c:v>
                </c:pt>
              </c:numCache>
            </c:numRef>
          </c:val>
        </c:ser>
        <c:ser>
          <c:idx val="2"/>
          <c:order val="2"/>
          <c:tx>
            <c:strRef>
              <c:f>Sheet1!$D$1</c:f>
              <c:strCache>
                <c:ptCount val="1"/>
                <c:pt idx="0">
                  <c:v>No</c:v>
                </c:pt>
              </c:strCache>
            </c:strRef>
          </c:tx>
          <c:spPr>
            <a:solidFill>
              <a:schemeClr val="accent1"/>
            </a:solidFill>
          </c:spPr>
          <c:invertIfNegative val="0"/>
          <c:dLbls>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Sheet1!$D$2:$D$4</c:f>
              <c:numCache>
                <c:formatCode>0%</c:formatCode>
                <c:ptCount val="3"/>
                <c:pt idx="0">
                  <c:v>0.2</c:v>
                </c:pt>
                <c:pt idx="1">
                  <c:v>0.44</c:v>
                </c:pt>
                <c:pt idx="2">
                  <c:v>0.38</c:v>
                </c:pt>
              </c:numCache>
            </c:numRef>
          </c:val>
        </c:ser>
        <c:dLbls>
          <c:showLegendKey val="0"/>
          <c:showVal val="0"/>
          <c:showCatName val="0"/>
          <c:showSerName val="0"/>
          <c:showPercent val="0"/>
          <c:showBubbleSize val="0"/>
        </c:dLbls>
        <c:gapWidth val="50"/>
        <c:overlap val="100"/>
        <c:axId val="526957936"/>
        <c:axId val="526958328"/>
      </c:barChart>
      <c:catAx>
        <c:axId val="526957936"/>
        <c:scaling>
          <c:orientation val="minMax"/>
        </c:scaling>
        <c:delete val="1"/>
        <c:axPos val="l"/>
        <c:numFmt formatCode="General" sourceLinked="0"/>
        <c:majorTickMark val="out"/>
        <c:minorTickMark val="none"/>
        <c:tickLblPos val="nextTo"/>
        <c:crossAx val="526958328"/>
        <c:crosses val="autoZero"/>
        <c:auto val="1"/>
        <c:lblAlgn val="ctr"/>
        <c:lblOffset val="100"/>
        <c:noMultiLvlLbl val="0"/>
      </c:catAx>
      <c:valAx>
        <c:axId val="526958328"/>
        <c:scaling>
          <c:orientation val="minMax"/>
        </c:scaling>
        <c:delete val="1"/>
        <c:axPos val="b"/>
        <c:numFmt formatCode="0%" sourceLinked="1"/>
        <c:majorTickMark val="out"/>
        <c:minorTickMark val="none"/>
        <c:tickLblPos val="nextTo"/>
        <c:crossAx val="5269579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190148189523224"/>
          <c:y val="3.0615423037647811E-3"/>
          <c:w val="0.51668118411001185"/>
          <c:h val="0.96632303465858738"/>
        </c:manualLayout>
      </c:layout>
      <c:barChart>
        <c:barDir val="bar"/>
        <c:grouping val="clustered"/>
        <c:varyColors val="0"/>
        <c:ser>
          <c:idx val="0"/>
          <c:order val="0"/>
          <c:tx>
            <c:strRef>
              <c:f>Sheet1!$B$1</c:f>
              <c:strCache>
                <c:ptCount val="1"/>
                <c:pt idx="0">
                  <c:v>Black</c:v>
                </c:pt>
              </c:strCache>
            </c:strRef>
          </c:tx>
          <c:spPr>
            <a:solidFill>
              <a:schemeClr val="accent5"/>
            </a:solidFill>
          </c:spPr>
          <c:invertIfNegative val="0"/>
          <c:dPt>
            <c:idx val="0"/>
            <c:invertIfNegative val="0"/>
            <c:bubble3D val="0"/>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 partner suggested or asked that you get tested</c:v>
                </c:pt>
                <c:pt idx="1">
                  <c:v>You were concerned that you might be infected</c:v>
                </c:pt>
                <c:pt idx="2">
                  <c:v>Your doctor or other health care provider suggested you get tested</c:v>
                </c:pt>
                <c:pt idx="3">
                  <c:v>It's just something you do every year</c:v>
                </c:pt>
                <c:pt idx="4">
                  <c:v>It just seemed like a good idea</c:v>
                </c:pt>
              </c:strCache>
            </c:strRef>
          </c:cat>
          <c:val>
            <c:numRef>
              <c:f>Sheet1!$B$2:$B$6</c:f>
              <c:numCache>
                <c:formatCode>0%</c:formatCode>
                <c:ptCount val="5"/>
                <c:pt idx="0">
                  <c:v>7.0000000000000007E-2</c:v>
                </c:pt>
                <c:pt idx="1">
                  <c:v>0.15</c:v>
                </c:pt>
                <c:pt idx="2">
                  <c:v>0.28999999999999998</c:v>
                </c:pt>
                <c:pt idx="3">
                  <c:v>0.55000000000000004</c:v>
                </c:pt>
                <c:pt idx="4">
                  <c:v>0.77</c:v>
                </c:pt>
              </c:numCache>
            </c:numRef>
          </c:val>
        </c:ser>
        <c:ser>
          <c:idx val="1"/>
          <c:order val="1"/>
          <c:tx>
            <c:strRef>
              <c:f>Sheet1!$C$1</c:f>
              <c:strCache>
                <c:ptCount val="1"/>
                <c:pt idx="0">
                  <c:v>White</c:v>
                </c:pt>
              </c:strCache>
            </c:strRef>
          </c:tx>
          <c:spPr>
            <a:solidFill>
              <a:schemeClr val="accent4"/>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 partner suggested or asked that you get tested</c:v>
                </c:pt>
                <c:pt idx="1">
                  <c:v>You were concerned that you might be infected</c:v>
                </c:pt>
                <c:pt idx="2">
                  <c:v>Your doctor or other health care provider suggested you get tested</c:v>
                </c:pt>
                <c:pt idx="3">
                  <c:v>It's just something you do every year</c:v>
                </c:pt>
                <c:pt idx="4">
                  <c:v>It just seemed like a good idea</c:v>
                </c:pt>
              </c:strCache>
            </c:strRef>
          </c:cat>
          <c:val>
            <c:numRef>
              <c:f>Sheet1!$C$2:$C$6</c:f>
              <c:numCache>
                <c:formatCode>0%</c:formatCode>
                <c:ptCount val="5"/>
                <c:pt idx="0">
                  <c:v>7.0000000000000007E-2</c:v>
                </c:pt>
                <c:pt idx="1">
                  <c:v>0.25</c:v>
                </c:pt>
                <c:pt idx="2">
                  <c:v>0.37</c:v>
                </c:pt>
                <c:pt idx="3">
                  <c:v>0.19</c:v>
                </c:pt>
                <c:pt idx="4">
                  <c:v>0.66</c:v>
                </c:pt>
              </c:numCache>
            </c:numRef>
          </c:val>
        </c:ser>
        <c:ser>
          <c:idx val="2"/>
          <c:order val="2"/>
          <c:tx>
            <c:strRef>
              <c:f>Sheet1!$D$1</c:f>
              <c:strCache>
                <c:ptCount val="1"/>
                <c:pt idx="0">
                  <c:v>Total</c:v>
                </c:pt>
              </c:strCache>
            </c:strRef>
          </c:tx>
          <c:spPr>
            <a:solidFill>
              <a:schemeClr val="accent1"/>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 partner suggested or asked that you get tested</c:v>
                </c:pt>
                <c:pt idx="1">
                  <c:v>You were concerned that you might be infected</c:v>
                </c:pt>
                <c:pt idx="2">
                  <c:v>Your doctor or other health care provider suggested you get tested</c:v>
                </c:pt>
                <c:pt idx="3">
                  <c:v>It's just something you do every year</c:v>
                </c:pt>
                <c:pt idx="4">
                  <c:v>It just seemed like a good idea</c:v>
                </c:pt>
              </c:strCache>
            </c:strRef>
          </c:cat>
          <c:val>
            <c:numRef>
              <c:f>Sheet1!$D$2:$D$6</c:f>
              <c:numCache>
                <c:formatCode>0%</c:formatCode>
                <c:ptCount val="5"/>
                <c:pt idx="0">
                  <c:v>0.09</c:v>
                </c:pt>
                <c:pt idx="1">
                  <c:v>0.2</c:v>
                </c:pt>
                <c:pt idx="2">
                  <c:v>0.33</c:v>
                </c:pt>
                <c:pt idx="3">
                  <c:v>0.35</c:v>
                </c:pt>
                <c:pt idx="4">
                  <c:v>0.71</c:v>
                </c:pt>
              </c:numCache>
            </c:numRef>
          </c:val>
        </c:ser>
        <c:dLbls>
          <c:showLegendKey val="0"/>
          <c:showVal val="0"/>
          <c:showCatName val="0"/>
          <c:showSerName val="0"/>
          <c:showPercent val="0"/>
          <c:showBubbleSize val="0"/>
        </c:dLbls>
        <c:gapWidth val="50"/>
        <c:axId val="526959896"/>
        <c:axId val="526960288"/>
      </c:barChart>
      <c:catAx>
        <c:axId val="526959896"/>
        <c:scaling>
          <c:orientation val="minMax"/>
        </c:scaling>
        <c:delete val="0"/>
        <c:axPos val="l"/>
        <c:numFmt formatCode="General" sourceLinked="0"/>
        <c:majorTickMark val="out"/>
        <c:minorTickMark val="none"/>
        <c:tickLblPos val="nextTo"/>
        <c:spPr>
          <a:ln>
            <a:noFill/>
          </a:ln>
        </c:spPr>
        <c:txPr>
          <a:bodyPr rot="0" vert="horz" anchor="ctr" anchorCtr="0"/>
          <a:lstStyle/>
          <a:p>
            <a:pPr>
              <a:defRPr sz="1500"/>
            </a:pPr>
            <a:endParaRPr lang="en-US"/>
          </a:p>
        </c:txPr>
        <c:crossAx val="526960288"/>
        <c:crosses val="autoZero"/>
        <c:auto val="1"/>
        <c:lblAlgn val="ctr"/>
        <c:lblOffset val="100"/>
        <c:noMultiLvlLbl val="0"/>
      </c:catAx>
      <c:valAx>
        <c:axId val="526960288"/>
        <c:scaling>
          <c:orientation val="minMax"/>
        </c:scaling>
        <c:delete val="1"/>
        <c:axPos val="b"/>
        <c:numFmt formatCode="0%" sourceLinked="1"/>
        <c:majorTickMark val="out"/>
        <c:minorTickMark val="none"/>
        <c:tickLblPos val="nextTo"/>
        <c:crossAx val="526959896"/>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33188158899881"/>
          <c:y val="0"/>
          <c:w val="0.47887400114264989"/>
          <c:h val="0.96632303465858738"/>
        </c:manualLayout>
      </c:layout>
      <c:barChart>
        <c:barDir val="bar"/>
        <c:grouping val="clustered"/>
        <c:varyColors val="0"/>
        <c:ser>
          <c:idx val="0"/>
          <c:order val="0"/>
          <c:tx>
            <c:strRef>
              <c:f>Sheet1!$B$1</c:f>
              <c:strCache>
                <c:ptCount val="1"/>
                <c:pt idx="0">
                  <c:v>Total</c:v>
                </c:pt>
              </c:strCache>
            </c:strRef>
          </c:tx>
          <c:spPr>
            <a:solidFill>
              <a:schemeClr val="accent1"/>
            </a:solidFill>
          </c:spPr>
          <c:invertIfNegative val="0"/>
          <c:dPt>
            <c:idx val="0"/>
            <c:invertIfNegative val="0"/>
            <c:bubble3D val="0"/>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You're afraid you'll test positive</c:v>
                </c:pt>
                <c:pt idx="1">
                  <c:v>You worry about confidentiality</c:v>
                </c:pt>
                <c:pt idx="2">
                  <c:v>You don't know where to go to get tested</c:v>
                </c:pt>
                <c:pt idx="3">
                  <c:v>Your doctor never recommended it</c:v>
                </c:pt>
                <c:pt idx="4">
                  <c:v>You don't think you're at risk</c:v>
                </c:pt>
              </c:strCache>
            </c:strRef>
          </c:cat>
          <c:val>
            <c:numRef>
              <c:f>Sheet1!$B$2:$B$6</c:f>
              <c:numCache>
                <c:formatCode>0%</c:formatCode>
                <c:ptCount val="5"/>
                <c:pt idx="0">
                  <c:v>0.01</c:v>
                </c:pt>
                <c:pt idx="1">
                  <c:v>0.05</c:v>
                </c:pt>
                <c:pt idx="2">
                  <c:v>0.12</c:v>
                </c:pt>
                <c:pt idx="3">
                  <c:v>0.28999999999999998</c:v>
                </c:pt>
                <c:pt idx="4">
                  <c:v>0.59</c:v>
                </c:pt>
              </c:numCache>
            </c:numRef>
          </c:val>
        </c:ser>
        <c:dLbls>
          <c:showLegendKey val="0"/>
          <c:showVal val="0"/>
          <c:showCatName val="0"/>
          <c:showSerName val="0"/>
          <c:showPercent val="0"/>
          <c:showBubbleSize val="0"/>
        </c:dLbls>
        <c:gapWidth val="50"/>
        <c:axId val="527424104"/>
        <c:axId val="527424496"/>
      </c:barChart>
      <c:catAx>
        <c:axId val="527424104"/>
        <c:scaling>
          <c:orientation val="minMax"/>
        </c:scaling>
        <c:delete val="0"/>
        <c:axPos val="l"/>
        <c:numFmt formatCode="General" sourceLinked="0"/>
        <c:majorTickMark val="out"/>
        <c:minorTickMark val="none"/>
        <c:tickLblPos val="nextTo"/>
        <c:spPr>
          <a:ln>
            <a:noFill/>
          </a:ln>
        </c:spPr>
        <c:txPr>
          <a:bodyPr rot="0" vert="horz" anchor="ctr" anchorCtr="0"/>
          <a:lstStyle/>
          <a:p>
            <a:pPr>
              <a:defRPr sz="1500"/>
            </a:pPr>
            <a:endParaRPr lang="en-US"/>
          </a:p>
        </c:txPr>
        <c:crossAx val="527424496"/>
        <c:crosses val="autoZero"/>
        <c:auto val="1"/>
        <c:lblAlgn val="ctr"/>
        <c:lblOffset val="100"/>
        <c:noMultiLvlLbl val="0"/>
      </c:catAx>
      <c:valAx>
        <c:axId val="527424496"/>
        <c:scaling>
          <c:orientation val="minMax"/>
        </c:scaling>
        <c:delete val="1"/>
        <c:axPos val="b"/>
        <c:numFmt formatCode="0%" sourceLinked="1"/>
        <c:majorTickMark val="out"/>
        <c:minorTickMark val="none"/>
        <c:tickLblPos val="nextTo"/>
        <c:crossAx val="5274241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As soon as they are diagnosed</c:v>
                </c:pt>
              </c:strCache>
            </c:strRef>
          </c:tx>
          <c:spPr>
            <a:solidFill>
              <a:schemeClr val="accent5"/>
            </a:solidFill>
          </c:spPr>
          <c:invertIfNegative val="0"/>
          <c:dLbls>
            <c:dLbl>
              <c:idx val="0"/>
              <c:tx>
                <c:rich>
                  <a:bodyPr/>
                  <a:lstStyle/>
                  <a:p>
                    <a:r>
                      <a:rPr lang="en-US" sz="1800" dirty="0" smtClean="0"/>
                      <a:t>58</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800" dirty="0" smtClean="0"/>
                      <a:t>43</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800" dirty="0" smtClean="0"/>
                      <a:t>49</a:t>
                    </a:r>
                    <a:r>
                      <a:rPr lang="en-US" sz="18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-0.57999999999999996</c:v>
                </c:pt>
                <c:pt idx="1">
                  <c:v>-0.43</c:v>
                </c:pt>
                <c:pt idx="2">
                  <c:v>-0.49</c:v>
                </c:pt>
              </c:numCache>
            </c:numRef>
          </c:val>
        </c:ser>
        <c:ser>
          <c:idx val="1"/>
          <c:order val="1"/>
          <c:tx>
            <c:strRef>
              <c:f>Sheet1!$C$1</c:f>
              <c:strCache>
                <c:ptCount val="1"/>
                <c:pt idx="0">
                  <c:v>CD4</c:v>
                </c:pt>
              </c:strCache>
            </c:strRef>
          </c:tx>
          <c:spPr>
            <a:solidFill>
              <a:schemeClr val="accent2"/>
            </a:solidFill>
          </c:spPr>
          <c:invertIfNegative val="0"/>
          <c:dPt>
            <c:idx val="0"/>
            <c:invertIfNegative val="0"/>
            <c:bubble3D val="0"/>
          </c:dPt>
          <c:dPt>
            <c:idx val="1"/>
            <c:invertIfNegative val="0"/>
            <c:bubble3D val="0"/>
          </c:dPt>
          <c:dPt>
            <c:idx val="2"/>
            <c:invertIfNegative val="0"/>
            <c:bubble3D val="0"/>
          </c:dPt>
          <c:dLbls>
            <c:spPr>
              <a:noFill/>
              <a:ln>
                <a:noFill/>
              </a:ln>
              <a:effectLst/>
            </c:spPr>
            <c:txPr>
              <a:bodyPr/>
              <a:lstStyle/>
              <a:p>
                <a:pPr>
                  <a:defRPr sz="1800">
                    <a:solidFill>
                      <a:schemeClr val="bg1"/>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0.05</c:v>
                </c:pt>
                <c:pt idx="1">
                  <c:v>7.0000000000000007E-2</c:v>
                </c:pt>
                <c:pt idx="2">
                  <c:v>7.0000000000000007E-2</c:v>
                </c:pt>
              </c:numCache>
            </c:numRef>
          </c:val>
        </c:ser>
        <c:ser>
          <c:idx val="2"/>
          <c:order val="2"/>
          <c:tx>
            <c:strRef>
              <c:f>Sheet1!$D$1</c:f>
              <c:strCache>
                <c:ptCount val="1"/>
                <c:pt idx="0">
                  <c:v>Feel sick</c:v>
                </c:pt>
              </c:strCache>
            </c:strRef>
          </c:tx>
          <c:spPr>
            <a:solidFill>
              <a:schemeClr val="accent1"/>
            </a:solidFill>
          </c:spPr>
          <c:invertIfNegative val="0"/>
          <c:cat>
            <c:strRef>
              <c:f>Sheet1!$A$2:$A$4</c:f>
              <c:strCache>
                <c:ptCount val="3"/>
                <c:pt idx="0">
                  <c:v>Black</c:v>
                </c:pt>
                <c:pt idx="1">
                  <c:v>White</c:v>
                </c:pt>
                <c:pt idx="2">
                  <c:v>Total</c:v>
                </c:pt>
              </c:strCache>
            </c:strRef>
          </c:cat>
          <c:val>
            <c:numRef>
              <c:f>Sheet1!$D$2:$D$4</c:f>
              <c:numCache>
                <c:formatCode>General</c:formatCode>
                <c:ptCount val="3"/>
                <c:pt idx="0" formatCode="0%">
                  <c:v>0.02</c:v>
                </c:pt>
                <c:pt idx="2" formatCode="0%">
                  <c:v>0.01</c:v>
                </c:pt>
              </c:numCache>
            </c:numRef>
          </c:val>
        </c:ser>
        <c:ser>
          <c:idx val="3"/>
          <c:order val="3"/>
          <c:tx>
            <c:strRef>
              <c:f>Sheet1!$E$1</c:f>
              <c:strCache>
                <c:ptCount val="1"/>
                <c:pt idx="0">
                  <c:v>Don't know </c:v>
                </c:pt>
              </c:strCache>
            </c:strRef>
          </c:tx>
          <c:spPr>
            <a:solidFill>
              <a:schemeClr val="bg1">
                <a:lumMod val="75000"/>
              </a:schemeClr>
            </a:solidFill>
          </c:spPr>
          <c:invertIfNegative val="0"/>
          <c:dLbls>
            <c:dLbl>
              <c:idx val="0"/>
              <c:layout>
                <c:manualLayout>
                  <c:x val="8.5046066619418846E-3"/>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4174344436569808E-2"/>
                  <c:y val="0"/>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92204110559886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Sheet1!$E$2:$E$4</c:f>
              <c:numCache>
                <c:formatCode>0%</c:formatCode>
                <c:ptCount val="3"/>
                <c:pt idx="0">
                  <c:v>0.33</c:v>
                </c:pt>
                <c:pt idx="1">
                  <c:v>0.48</c:v>
                </c:pt>
                <c:pt idx="2">
                  <c:v>0.41</c:v>
                </c:pt>
              </c:numCache>
            </c:numRef>
          </c:val>
        </c:ser>
        <c:dLbls>
          <c:showLegendKey val="0"/>
          <c:showVal val="0"/>
          <c:showCatName val="0"/>
          <c:showSerName val="0"/>
          <c:showPercent val="0"/>
          <c:showBubbleSize val="0"/>
        </c:dLbls>
        <c:gapWidth val="50"/>
        <c:overlap val="100"/>
        <c:axId val="527425280"/>
        <c:axId val="527425672"/>
      </c:barChart>
      <c:catAx>
        <c:axId val="527425280"/>
        <c:scaling>
          <c:orientation val="minMax"/>
        </c:scaling>
        <c:delete val="1"/>
        <c:axPos val="l"/>
        <c:numFmt formatCode="General" sourceLinked="0"/>
        <c:majorTickMark val="out"/>
        <c:minorTickMark val="none"/>
        <c:tickLblPos val="nextTo"/>
        <c:crossAx val="527425672"/>
        <c:crosses val="autoZero"/>
        <c:auto val="1"/>
        <c:lblAlgn val="ctr"/>
        <c:lblOffset val="100"/>
        <c:noMultiLvlLbl val="0"/>
      </c:catAx>
      <c:valAx>
        <c:axId val="527425672"/>
        <c:scaling>
          <c:orientation val="minMax"/>
        </c:scaling>
        <c:delete val="1"/>
        <c:axPos val="b"/>
        <c:numFmt formatCode="0%" sourceLinked="1"/>
        <c:majorTickMark val="out"/>
        <c:minorTickMark val="none"/>
        <c:tickLblPos val="nextTo"/>
        <c:crossAx val="5274252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Most get meds</c:v>
                </c:pt>
              </c:strCache>
            </c:strRef>
          </c:tx>
          <c:spPr>
            <a:solidFill>
              <a:schemeClr val="accent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0.23</c:v>
                </c:pt>
                <c:pt idx="1">
                  <c:v>0.27</c:v>
                </c:pt>
                <c:pt idx="2">
                  <c:v>0.26</c:v>
                </c:pt>
              </c:numCache>
            </c:numRef>
          </c:val>
        </c:ser>
        <c:ser>
          <c:idx val="1"/>
          <c:order val="1"/>
          <c:tx>
            <c:strRef>
              <c:f>Sheet1!$C$1</c:f>
              <c:strCache>
                <c:ptCount val="1"/>
                <c:pt idx="0">
                  <c:v>Most do not get meds</c:v>
                </c:pt>
              </c:strCache>
            </c:strRef>
          </c:tx>
          <c:spPr>
            <a:solidFill>
              <a:schemeClr val="accent1"/>
            </a:solidFill>
          </c:spPr>
          <c:invertIfNegative val="0"/>
          <c:dPt>
            <c:idx val="0"/>
            <c:invertIfNegative val="0"/>
            <c:bubble3D val="0"/>
          </c:dPt>
          <c:dPt>
            <c:idx val="1"/>
            <c:invertIfNegative val="0"/>
            <c:bubble3D val="0"/>
          </c:dPt>
          <c:dPt>
            <c:idx val="2"/>
            <c:invertIfNegative val="0"/>
            <c:bubble3D val="0"/>
          </c:dPt>
          <c:dLbls>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0.57999999999999996</c:v>
                </c:pt>
                <c:pt idx="1">
                  <c:v>0.47</c:v>
                </c:pt>
                <c:pt idx="2">
                  <c:v>0.51</c:v>
                </c:pt>
              </c:numCache>
            </c:numRef>
          </c:val>
        </c:ser>
        <c:ser>
          <c:idx val="2"/>
          <c:order val="2"/>
          <c:tx>
            <c:strRef>
              <c:f>Sheet1!$D$1</c:f>
              <c:strCache>
                <c:ptCount val="1"/>
                <c:pt idx="0">
                  <c:v>Don't know </c:v>
                </c:pt>
              </c:strCache>
            </c:strRef>
          </c:tx>
          <c:spPr>
            <a:solidFill>
              <a:schemeClr val="bg1">
                <a:lumMod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Sheet1!$D$2:$D$4</c:f>
              <c:numCache>
                <c:formatCode>0%</c:formatCode>
                <c:ptCount val="3"/>
                <c:pt idx="0">
                  <c:v>0.18</c:v>
                </c:pt>
                <c:pt idx="1">
                  <c:v>0.25</c:v>
                </c:pt>
                <c:pt idx="2">
                  <c:v>0.22</c:v>
                </c:pt>
              </c:numCache>
            </c:numRef>
          </c:val>
        </c:ser>
        <c:dLbls>
          <c:showLegendKey val="0"/>
          <c:showVal val="0"/>
          <c:showCatName val="0"/>
          <c:showSerName val="0"/>
          <c:showPercent val="0"/>
          <c:showBubbleSize val="0"/>
        </c:dLbls>
        <c:gapWidth val="50"/>
        <c:overlap val="100"/>
        <c:axId val="527427240"/>
        <c:axId val="527427632"/>
      </c:barChart>
      <c:catAx>
        <c:axId val="527427240"/>
        <c:scaling>
          <c:orientation val="minMax"/>
        </c:scaling>
        <c:delete val="1"/>
        <c:axPos val="l"/>
        <c:numFmt formatCode="General" sourceLinked="0"/>
        <c:majorTickMark val="out"/>
        <c:minorTickMark val="none"/>
        <c:tickLblPos val="nextTo"/>
        <c:crossAx val="527427632"/>
        <c:crosses val="autoZero"/>
        <c:auto val="1"/>
        <c:lblAlgn val="ctr"/>
        <c:lblOffset val="100"/>
        <c:noMultiLvlLbl val="0"/>
      </c:catAx>
      <c:valAx>
        <c:axId val="527427632"/>
        <c:scaling>
          <c:orientation val="minMax"/>
        </c:scaling>
        <c:delete val="1"/>
        <c:axPos val="b"/>
        <c:numFmt formatCode="0%" sourceLinked="1"/>
        <c:majorTickMark val="out"/>
        <c:minorTickMark val="none"/>
        <c:tickLblPos val="nextTo"/>
        <c:crossAx val="5274272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844690898413612"/>
          <c:y val="0.11301817386463056"/>
          <c:w val="0.82155309101586382"/>
          <c:h val="0.85920404835759168"/>
        </c:manualLayout>
      </c:layout>
      <c:barChart>
        <c:barDir val="bar"/>
        <c:grouping val="stacked"/>
        <c:varyColors val="0"/>
        <c:ser>
          <c:idx val="0"/>
          <c:order val="0"/>
          <c:tx>
            <c:strRef>
              <c:f>Sheet1!$B$1</c:f>
              <c:strCache>
                <c:ptCount val="1"/>
                <c:pt idx="0">
                  <c:v>Serious</c:v>
                </c:pt>
              </c:strCache>
            </c:strRef>
          </c:tx>
          <c:spPr>
            <a:solidFill>
              <a:schemeClr val="accent5"/>
            </a:solidFill>
          </c:spPr>
          <c:invertIfNegative val="0"/>
          <c:dLbls>
            <c:dLbl>
              <c:idx val="0"/>
              <c:tx>
                <c:rich>
                  <a:bodyPr/>
                  <a:lstStyle/>
                  <a:p>
                    <a:r>
                      <a:rPr lang="en-US" sz="1600" dirty="0" smtClean="0"/>
                      <a:t>47</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z="1600" dirty="0" smtClean="0"/>
                      <a:t>25</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600" dirty="0" smtClean="0"/>
                      <a:t>57</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sz="1600" dirty="0" smtClean="0"/>
                      <a:t>34</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sz="1600" dirty="0" smtClean="0"/>
                      <a:t>84</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sz="1600" dirty="0" smtClean="0"/>
                      <a:t>69</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People you know</c:v>
                </c:pt>
                <c:pt idx="2">
                  <c:v>Black</c:v>
                </c:pt>
                <c:pt idx="3">
                  <c:v>Local community</c:v>
                </c:pt>
                <c:pt idx="4">
                  <c:v>Black</c:v>
                </c:pt>
                <c:pt idx="5">
                  <c:v>Georgia</c:v>
                </c:pt>
              </c:strCache>
            </c:strRef>
          </c:cat>
          <c:val>
            <c:numRef>
              <c:f>Sheet1!$B$2:$B$7</c:f>
              <c:numCache>
                <c:formatCode>0%</c:formatCode>
                <c:ptCount val="6"/>
                <c:pt idx="0">
                  <c:v>-0.47</c:v>
                </c:pt>
                <c:pt idx="1">
                  <c:v>-0.25</c:v>
                </c:pt>
                <c:pt idx="2">
                  <c:v>-0.56999999999999995</c:v>
                </c:pt>
                <c:pt idx="3">
                  <c:v>-0.34</c:v>
                </c:pt>
                <c:pt idx="4">
                  <c:v>-0.84</c:v>
                </c:pt>
                <c:pt idx="5">
                  <c:v>-0.69</c:v>
                </c:pt>
              </c:numCache>
            </c:numRef>
          </c:val>
        </c:ser>
        <c:ser>
          <c:idx val="1"/>
          <c:order val="1"/>
          <c:tx>
            <c:strRef>
              <c:f>Sheet1!$C$1</c:f>
              <c:strCache>
                <c:ptCount val="1"/>
                <c:pt idx="0">
                  <c:v>Not serious</c:v>
                </c:pt>
              </c:strCache>
            </c:strRef>
          </c:tx>
          <c:spPr>
            <a:solidFill>
              <a:schemeClr val="accent1"/>
            </a:solidFill>
          </c:spPr>
          <c:invertIfNegative val="0"/>
          <c:dPt>
            <c:idx val="0"/>
            <c:invertIfNegative val="0"/>
            <c:bubble3D val="0"/>
          </c:dPt>
          <c:dPt>
            <c:idx val="1"/>
            <c:invertIfNegative val="0"/>
            <c:bubble3D val="0"/>
          </c:dPt>
          <c:dPt>
            <c:idx val="2"/>
            <c:invertIfNegative val="0"/>
            <c:bubble3D val="0"/>
          </c:dPt>
          <c:dLbls>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People you know</c:v>
                </c:pt>
                <c:pt idx="2">
                  <c:v>Black</c:v>
                </c:pt>
                <c:pt idx="3">
                  <c:v>Local community</c:v>
                </c:pt>
                <c:pt idx="4">
                  <c:v>Black</c:v>
                </c:pt>
                <c:pt idx="5">
                  <c:v>Georgia</c:v>
                </c:pt>
              </c:strCache>
            </c:strRef>
          </c:cat>
          <c:val>
            <c:numRef>
              <c:f>Sheet1!$C$2:$C$7</c:f>
              <c:numCache>
                <c:formatCode>0%</c:formatCode>
                <c:ptCount val="6"/>
                <c:pt idx="0">
                  <c:v>0.47</c:v>
                </c:pt>
                <c:pt idx="1">
                  <c:v>0.68</c:v>
                </c:pt>
                <c:pt idx="2">
                  <c:v>0.35</c:v>
                </c:pt>
                <c:pt idx="3">
                  <c:v>0.56000000000000005</c:v>
                </c:pt>
                <c:pt idx="4">
                  <c:v>0.08</c:v>
                </c:pt>
                <c:pt idx="5">
                  <c:v>0.15</c:v>
                </c:pt>
              </c:numCache>
            </c:numRef>
          </c:val>
        </c:ser>
        <c:ser>
          <c:idx val="2"/>
          <c:order val="2"/>
          <c:tx>
            <c:strRef>
              <c:f>Sheet1!$D$1</c:f>
              <c:strCache>
                <c:ptCount val="1"/>
                <c:pt idx="0">
                  <c:v>Don't know </c:v>
                </c:pt>
              </c:strCache>
            </c:strRef>
          </c:tx>
          <c:spPr>
            <a:solidFill>
              <a:schemeClr val="bg1">
                <a:lumMod val="75000"/>
              </a:schemeClr>
            </a:solidFill>
          </c:spPr>
          <c:invertIfNegative val="0"/>
          <c:dLbls>
            <c:spPr>
              <a:noFill/>
              <a:ln>
                <a:noFill/>
              </a:ln>
              <a:effectLst/>
            </c:spPr>
            <c:txPr>
              <a:bodyPr/>
              <a:lstStyle/>
              <a:p>
                <a:pPr>
                  <a:defRPr sz="16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People you know</c:v>
                </c:pt>
                <c:pt idx="2">
                  <c:v>Black</c:v>
                </c:pt>
                <c:pt idx="3">
                  <c:v>Local community</c:v>
                </c:pt>
                <c:pt idx="4">
                  <c:v>Black</c:v>
                </c:pt>
                <c:pt idx="5">
                  <c:v>Georgia</c:v>
                </c:pt>
              </c:strCache>
            </c:strRef>
          </c:cat>
          <c:val>
            <c:numRef>
              <c:f>Sheet1!$D$2:$D$7</c:f>
              <c:numCache>
                <c:formatCode>0%</c:formatCode>
                <c:ptCount val="6"/>
                <c:pt idx="0">
                  <c:v>0.06</c:v>
                </c:pt>
                <c:pt idx="1">
                  <c:v>7.0000000000000007E-2</c:v>
                </c:pt>
                <c:pt idx="2">
                  <c:v>0.08</c:v>
                </c:pt>
                <c:pt idx="3">
                  <c:v>0.1</c:v>
                </c:pt>
                <c:pt idx="4">
                  <c:v>0.08</c:v>
                </c:pt>
                <c:pt idx="5">
                  <c:v>0.16</c:v>
                </c:pt>
              </c:numCache>
            </c:numRef>
          </c:val>
        </c:ser>
        <c:dLbls>
          <c:showLegendKey val="0"/>
          <c:showVal val="0"/>
          <c:showCatName val="0"/>
          <c:showSerName val="0"/>
          <c:showPercent val="0"/>
          <c:showBubbleSize val="0"/>
        </c:dLbls>
        <c:gapWidth val="50"/>
        <c:overlap val="100"/>
        <c:axId val="308204384"/>
        <c:axId val="308204776"/>
      </c:barChart>
      <c:catAx>
        <c:axId val="308204384"/>
        <c:scaling>
          <c:orientation val="minMax"/>
        </c:scaling>
        <c:delete val="1"/>
        <c:axPos val="l"/>
        <c:numFmt formatCode="General" sourceLinked="0"/>
        <c:majorTickMark val="out"/>
        <c:minorTickMark val="none"/>
        <c:tickLblPos val="nextTo"/>
        <c:crossAx val="308204776"/>
        <c:crosses val="autoZero"/>
        <c:auto val="1"/>
        <c:lblAlgn val="ctr"/>
        <c:lblOffset val="100"/>
        <c:noMultiLvlLbl val="0"/>
      </c:catAx>
      <c:valAx>
        <c:axId val="308204776"/>
        <c:scaling>
          <c:orientation val="minMax"/>
        </c:scaling>
        <c:delete val="1"/>
        <c:axPos val="b"/>
        <c:numFmt formatCode="0%" sourceLinked="1"/>
        <c:majorTickMark val="out"/>
        <c:minorTickMark val="none"/>
        <c:tickLblPos val="nextTo"/>
        <c:crossAx val="3082043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372076541459959"/>
          <c:y val="0.11301817386463056"/>
          <c:w val="0.73068745570517368"/>
          <c:h val="0.85920404835759168"/>
        </c:manualLayout>
      </c:layout>
      <c:barChart>
        <c:barDir val="bar"/>
        <c:grouping val="stacked"/>
        <c:varyColors val="0"/>
        <c:ser>
          <c:idx val="0"/>
          <c:order val="0"/>
          <c:tx>
            <c:strRef>
              <c:f>Sheet1!$B$1</c:f>
              <c:strCache>
                <c:ptCount val="1"/>
                <c:pt idx="0">
                  <c:v>Yes</c:v>
                </c:pt>
              </c:strCache>
            </c:strRef>
          </c:tx>
          <c:spPr>
            <a:solidFill>
              <a:schemeClr val="accent5"/>
            </a:solidFill>
          </c:spPr>
          <c:invertIfNegative val="0"/>
          <c:dLbls>
            <c:dLbl>
              <c:idx val="0"/>
              <c:delete val="1"/>
              <c:extLst>
                <c:ext xmlns:c15="http://schemas.microsoft.com/office/drawing/2012/chart" uri="{CE6537A1-D6FC-4f65-9D91-7224C49458BB}"/>
              </c:extLst>
            </c:dLbl>
            <c:dLbl>
              <c:idx val="1"/>
              <c:layout>
                <c:manualLayout>
                  <c:x val="-5.1027639971651308E-2"/>
                  <c:y val="-0.28787839020122474"/>
                </c:manualLayout>
              </c:layout>
              <c:tx>
                <c:rich>
                  <a:bodyPr/>
                  <a:lstStyle/>
                  <a:p>
                    <a:r>
                      <a:rPr lang="en-US" smtClean="0"/>
                      <a:t>27</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layout>
                <c:manualLayout>
                  <c:x val="8.6433366630022223E-3"/>
                  <c:y val="-0.28030223494790424"/>
                </c:manualLayout>
              </c:layout>
              <c:tx>
                <c:rich>
                  <a:bodyPr/>
                  <a:lstStyle/>
                  <a:p>
                    <a:r>
                      <a:rPr lang="en-US" dirty="0" smtClean="0"/>
                      <a:t>6</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smtClean="0"/>
                      <a:t>12</a:t>
                    </a:r>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MTCT</c:v>
                </c:pt>
                <c:pt idx="1">
                  <c:v>PrEP</c:v>
                </c:pt>
                <c:pt idx="2">
                  <c:v>TasP</c:v>
                </c:pt>
              </c:strCache>
            </c:strRef>
          </c:cat>
          <c:val>
            <c:numRef>
              <c:f>Sheet1!$B$2:$B$4</c:f>
              <c:numCache>
                <c:formatCode>0%</c:formatCode>
                <c:ptCount val="3"/>
                <c:pt idx="0">
                  <c:v>-0.27</c:v>
                </c:pt>
                <c:pt idx="1">
                  <c:v>-0.06</c:v>
                </c:pt>
                <c:pt idx="2">
                  <c:v>-0.12</c:v>
                </c:pt>
              </c:numCache>
            </c:numRef>
          </c:val>
        </c:ser>
        <c:ser>
          <c:idx val="1"/>
          <c:order val="1"/>
          <c:tx>
            <c:strRef>
              <c:f>Sheet1!$C$1</c:f>
              <c:strCache>
                <c:ptCount val="1"/>
                <c:pt idx="0">
                  <c:v>No</c:v>
                </c:pt>
              </c:strCache>
            </c:strRef>
          </c:tx>
          <c:spPr>
            <a:solidFill>
              <a:schemeClr val="accent1"/>
            </a:solidFill>
          </c:spPr>
          <c:invertIfNegative val="0"/>
          <c:dPt>
            <c:idx val="0"/>
            <c:invertIfNegative val="0"/>
            <c:bubble3D val="0"/>
          </c:dPt>
          <c:dPt>
            <c:idx val="1"/>
            <c:invertIfNegative val="0"/>
            <c:bubble3D val="0"/>
          </c:dPt>
          <c:dPt>
            <c:idx val="2"/>
            <c:invertIfNegative val="0"/>
            <c:bubble3D val="0"/>
          </c:dPt>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MTCT</c:v>
                </c:pt>
                <c:pt idx="1">
                  <c:v>PrEP</c:v>
                </c:pt>
                <c:pt idx="2">
                  <c:v>TasP</c:v>
                </c:pt>
              </c:strCache>
            </c:strRef>
          </c:cat>
          <c:val>
            <c:numRef>
              <c:f>Sheet1!$C$2:$C$4</c:f>
              <c:numCache>
                <c:formatCode>0%</c:formatCode>
                <c:ptCount val="3"/>
                <c:pt idx="0">
                  <c:v>0.1</c:v>
                </c:pt>
                <c:pt idx="1">
                  <c:v>0.3</c:v>
                </c:pt>
                <c:pt idx="2">
                  <c:v>0.21</c:v>
                </c:pt>
              </c:numCache>
            </c:numRef>
          </c:val>
        </c:ser>
        <c:ser>
          <c:idx val="2"/>
          <c:order val="2"/>
          <c:tx>
            <c:strRef>
              <c:f>Sheet1!$D$1</c:f>
              <c:strCache>
                <c:ptCount val="1"/>
                <c:pt idx="0">
                  <c:v>Don't know enough to say</c:v>
                </c:pt>
              </c:strCache>
            </c:strRef>
          </c:tx>
          <c:spPr>
            <a:solidFill>
              <a:schemeClr val="bg1">
                <a:lumMod val="75000"/>
              </a:schemeClr>
            </a:solidFill>
          </c:spPr>
          <c:invertIfNegative val="0"/>
          <c:dLbls>
            <c:spPr>
              <a:noFill/>
              <a:ln>
                <a:noFill/>
              </a:ln>
              <a:effectLst/>
            </c:spPr>
            <c:txPr>
              <a:bodyPr/>
              <a:lstStyle/>
              <a:p>
                <a:pPr>
                  <a:defRPr>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MTCT</c:v>
                </c:pt>
                <c:pt idx="1">
                  <c:v>PrEP</c:v>
                </c:pt>
                <c:pt idx="2">
                  <c:v>TasP</c:v>
                </c:pt>
              </c:strCache>
            </c:strRef>
          </c:cat>
          <c:val>
            <c:numRef>
              <c:f>Sheet1!$D$2:$D$4</c:f>
              <c:numCache>
                <c:formatCode>0%</c:formatCode>
                <c:ptCount val="3"/>
                <c:pt idx="0">
                  <c:v>0.63</c:v>
                </c:pt>
                <c:pt idx="1">
                  <c:v>0.63</c:v>
                </c:pt>
                <c:pt idx="2">
                  <c:v>0.67</c:v>
                </c:pt>
              </c:numCache>
            </c:numRef>
          </c:val>
        </c:ser>
        <c:dLbls>
          <c:showLegendKey val="0"/>
          <c:showVal val="0"/>
          <c:showCatName val="0"/>
          <c:showSerName val="0"/>
          <c:showPercent val="0"/>
          <c:showBubbleSize val="0"/>
        </c:dLbls>
        <c:gapWidth val="55"/>
        <c:overlap val="100"/>
        <c:axId val="527360808"/>
        <c:axId val="527361200"/>
      </c:barChart>
      <c:catAx>
        <c:axId val="527360808"/>
        <c:scaling>
          <c:orientation val="minMax"/>
        </c:scaling>
        <c:delete val="1"/>
        <c:axPos val="l"/>
        <c:numFmt formatCode="General" sourceLinked="0"/>
        <c:majorTickMark val="out"/>
        <c:minorTickMark val="none"/>
        <c:tickLblPos val="nextTo"/>
        <c:crossAx val="527361200"/>
        <c:crosses val="autoZero"/>
        <c:auto val="1"/>
        <c:lblAlgn val="ctr"/>
        <c:lblOffset val="100"/>
        <c:noMultiLvlLbl val="0"/>
      </c:catAx>
      <c:valAx>
        <c:axId val="527361200"/>
        <c:scaling>
          <c:orientation val="minMax"/>
        </c:scaling>
        <c:delete val="1"/>
        <c:axPos val="b"/>
        <c:numFmt formatCode="0%" sourceLinked="1"/>
        <c:majorTickMark val="out"/>
        <c:minorTickMark val="none"/>
        <c:tickLblPos val="nextTo"/>
        <c:crossAx val="527360808"/>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Yes</c:v>
                </c:pt>
              </c:strCache>
            </c:strRef>
          </c:tx>
          <c:spPr>
            <a:solidFill>
              <a:schemeClr val="accent5"/>
            </a:solidFill>
          </c:spPr>
          <c:invertIfNegative val="0"/>
          <c:dLbls>
            <c:dLbl>
              <c:idx val="0"/>
              <c:tx>
                <c:rich>
                  <a:bodyPr/>
                  <a:lstStyle/>
                  <a:p>
                    <a:r>
                      <a:rPr lang="en-US" sz="1600" dirty="0" smtClean="0"/>
                      <a:t>42</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mtClean="0"/>
                      <a:t>28</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z="1600" dirty="0" smtClean="0"/>
                      <a:t>28</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sz="1600" dirty="0" smtClean="0"/>
                      <a:t>14</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sz="1600" dirty="0" smtClean="0"/>
                      <a:t>33</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sz="1600" dirty="0" smtClean="0"/>
                      <a:t>20</a:t>
                    </a:r>
                    <a:r>
                      <a:rPr lang="en-US" sz="1600" dirty="0"/>
                      <a:t>%</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 female</c:v>
                </c:pt>
                <c:pt idx="1">
                  <c:v>Black male</c:v>
                </c:pt>
                <c:pt idx="2">
                  <c:v>White female</c:v>
                </c:pt>
                <c:pt idx="3">
                  <c:v>White male</c:v>
                </c:pt>
                <c:pt idx="4">
                  <c:v>Total female</c:v>
                </c:pt>
                <c:pt idx="5">
                  <c:v>Total male</c:v>
                </c:pt>
              </c:strCache>
            </c:strRef>
          </c:cat>
          <c:val>
            <c:numRef>
              <c:f>Sheet1!$B$2:$B$7</c:f>
              <c:numCache>
                <c:formatCode>0%</c:formatCode>
                <c:ptCount val="6"/>
                <c:pt idx="0">
                  <c:v>-0.42</c:v>
                </c:pt>
                <c:pt idx="1">
                  <c:v>-0.28000000000000003</c:v>
                </c:pt>
                <c:pt idx="2">
                  <c:v>-0.28000000000000003</c:v>
                </c:pt>
                <c:pt idx="3">
                  <c:v>-0.14000000000000001</c:v>
                </c:pt>
                <c:pt idx="4">
                  <c:v>-0.33</c:v>
                </c:pt>
                <c:pt idx="5">
                  <c:v>-0.2</c:v>
                </c:pt>
              </c:numCache>
            </c:numRef>
          </c:val>
        </c:ser>
        <c:ser>
          <c:idx val="1"/>
          <c:order val="1"/>
          <c:tx>
            <c:strRef>
              <c:f>Sheet1!$C$1</c:f>
              <c:strCache>
                <c:ptCount val="1"/>
                <c:pt idx="0">
                  <c:v>No</c:v>
                </c:pt>
              </c:strCache>
            </c:strRef>
          </c:tx>
          <c:spPr>
            <a:solidFill>
              <a:schemeClr val="accent1"/>
            </a:solidFill>
          </c:spPr>
          <c:invertIfNegative val="0"/>
          <c:dPt>
            <c:idx val="0"/>
            <c:invertIfNegative val="0"/>
            <c:bubble3D val="0"/>
          </c:dPt>
          <c:dPt>
            <c:idx val="1"/>
            <c:invertIfNegative val="0"/>
            <c:bubble3D val="0"/>
          </c:dPt>
          <c:dPt>
            <c:idx val="2"/>
            <c:invertIfNegative val="0"/>
            <c:bubble3D val="0"/>
          </c:dPt>
          <c:dLbls>
            <c:dLbl>
              <c:idx val="3"/>
              <c:dLblPos val="inBase"/>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 female</c:v>
                </c:pt>
                <c:pt idx="1">
                  <c:v>Black male</c:v>
                </c:pt>
                <c:pt idx="2">
                  <c:v>White female</c:v>
                </c:pt>
                <c:pt idx="3">
                  <c:v>White male</c:v>
                </c:pt>
                <c:pt idx="4">
                  <c:v>Total female</c:v>
                </c:pt>
                <c:pt idx="5">
                  <c:v>Total male</c:v>
                </c:pt>
              </c:strCache>
            </c:strRef>
          </c:cat>
          <c:val>
            <c:numRef>
              <c:f>Sheet1!$C$2:$C$7</c:f>
              <c:numCache>
                <c:formatCode>0%</c:formatCode>
                <c:ptCount val="6"/>
                <c:pt idx="0">
                  <c:v>0.13</c:v>
                </c:pt>
                <c:pt idx="1">
                  <c:v>0.08</c:v>
                </c:pt>
                <c:pt idx="2">
                  <c:v>0.1</c:v>
                </c:pt>
                <c:pt idx="3">
                  <c:v>7.0000000000000007E-2</c:v>
                </c:pt>
                <c:pt idx="4">
                  <c:v>0.11</c:v>
                </c:pt>
                <c:pt idx="5">
                  <c:v>0.08</c:v>
                </c:pt>
              </c:numCache>
            </c:numRef>
          </c:val>
        </c:ser>
        <c:ser>
          <c:idx val="2"/>
          <c:order val="2"/>
          <c:tx>
            <c:strRef>
              <c:f>Sheet1!$D$1</c:f>
              <c:strCache>
                <c:ptCount val="1"/>
                <c:pt idx="0">
                  <c:v>Don't know enough to say</c:v>
                </c:pt>
              </c:strCache>
            </c:strRef>
          </c:tx>
          <c:spPr>
            <a:solidFill>
              <a:schemeClr val="bg1">
                <a:lumMod val="75000"/>
              </a:schemeClr>
            </a:solidFill>
          </c:spPr>
          <c:invertIfNegative val="0"/>
          <c:dLbls>
            <c:spPr>
              <a:noFill/>
              <a:ln>
                <a:noFill/>
              </a:ln>
              <a:effectLst/>
            </c:spPr>
            <c:txPr>
              <a:bodyPr/>
              <a:lstStyle/>
              <a:p>
                <a:pPr>
                  <a:defRPr sz="16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 female</c:v>
                </c:pt>
                <c:pt idx="1">
                  <c:v>Black male</c:v>
                </c:pt>
                <c:pt idx="2">
                  <c:v>White female</c:v>
                </c:pt>
                <c:pt idx="3">
                  <c:v>White male</c:v>
                </c:pt>
                <c:pt idx="4">
                  <c:v>Total female</c:v>
                </c:pt>
                <c:pt idx="5">
                  <c:v>Total male</c:v>
                </c:pt>
              </c:strCache>
            </c:strRef>
          </c:cat>
          <c:val>
            <c:numRef>
              <c:f>Sheet1!$D$2:$D$7</c:f>
              <c:numCache>
                <c:formatCode>0%</c:formatCode>
                <c:ptCount val="6"/>
                <c:pt idx="0">
                  <c:v>0.45</c:v>
                </c:pt>
                <c:pt idx="1">
                  <c:v>0.64</c:v>
                </c:pt>
                <c:pt idx="2">
                  <c:v>0.62</c:v>
                </c:pt>
                <c:pt idx="3">
                  <c:v>0.79</c:v>
                </c:pt>
                <c:pt idx="4">
                  <c:v>0.56000000000000005</c:v>
                </c:pt>
                <c:pt idx="5">
                  <c:v>0.72</c:v>
                </c:pt>
              </c:numCache>
            </c:numRef>
          </c:val>
        </c:ser>
        <c:dLbls>
          <c:showLegendKey val="0"/>
          <c:showVal val="0"/>
          <c:showCatName val="0"/>
          <c:showSerName val="0"/>
          <c:showPercent val="0"/>
          <c:showBubbleSize val="0"/>
        </c:dLbls>
        <c:gapWidth val="50"/>
        <c:overlap val="100"/>
        <c:axId val="527362768"/>
        <c:axId val="527363160"/>
      </c:barChart>
      <c:catAx>
        <c:axId val="527362768"/>
        <c:scaling>
          <c:orientation val="minMax"/>
        </c:scaling>
        <c:delete val="1"/>
        <c:axPos val="l"/>
        <c:numFmt formatCode="General" sourceLinked="0"/>
        <c:majorTickMark val="out"/>
        <c:minorTickMark val="none"/>
        <c:tickLblPos val="nextTo"/>
        <c:crossAx val="527363160"/>
        <c:crosses val="autoZero"/>
        <c:auto val="1"/>
        <c:lblAlgn val="ctr"/>
        <c:lblOffset val="100"/>
        <c:noMultiLvlLbl val="0"/>
      </c:catAx>
      <c:valAx>
        <c:axId val="527363160"/>
        <c:scaling>
          <c:orientation val="minMax"/>
        </c:scaling>
        <c:delete val="1"/>
        <c:axPos val="b"/>
        <c:numFmt formatCode="0%" sourceLinked="1"/>
        <c:majorTickMark val="out"/>
        <c:minorTickMark val="none"/>
        <c:tickLblPos val="nextTo"/>
        <c:crossAx val="5273627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316087880935507"/>
          <c:y val="0.11301817386463056"/>
          <c:w val="0.84124734231041809"/>
          <c:h val="0.85920404835759168"/>
        </c:manualLayout>
      </c:layout>
      <c:barChart>
        <c:barDir val="bar"/>
        <c:grouping val="stacked"/>
        <c:varyColors val="0"/>
        <c:ser>
          <c:idx val="0"/>
          <c:order val="0"/>
          <c:tx>
            <c:strRef>
              <c:f>Sheet1!$B$1</c:f>
              <c:strCache>
                <c:ptCount val="1"/>
                <c:pt idx="0">
                  <c:v>Some</c:v>
                </c:pt>
              </c:strCache>
            </c:strRef>
          </c:tx>
          <c:spPr>
            <a:solidFill>
              <a:schemeClr val="accent4"/>
            </a:solidFill>
          </c:spPr>
          <c:invertIfNegative val="0"/>
          <c:dLbls>
            <c:dLbl>
              <c:idx val="0"/>
              <c:tx>
                <c:rich>
                  <a:bodyPr/>
                  <a:lstStyle/>
                  <a:p>
                    <a:r>
                      <a:rPr lang="en-US" dirty="0" smtClean="0"/>
                      <a:t>3</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11</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22</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17</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19</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24</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dirty="0" smtClean="0"/>
                      <a:t>28</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Other  </c:v>
                </c:pt>
                <c:pt idx="1">
                  <c:v>Church</c:v>
                </c:pt>
                <c:pt idx="2">
                  <c:v>Friends and family</c:v>
                </c:pt>
                <c:pt idx="3">
                  <c:v>School</c:v>
                </c:pt>
                <c:pt idx="4">
                  <c:v>Doctor</c:v>
                </c:pt>
                <c:pt idx="5">
                  <c:v>The internet</c:v>
                </c:pt>
                <c:pt idx="6">
                  <c:v>Other media</c:v>
                </c:pt>
              </c:strCache>
            </c:strRef>
          </c:cat>
          <c:val>
            <c:numRef>
              <c:f>Sheet1!$B$2:$B$8</c:f>
              <c:numCache>
                <c:formatCode>0%</c:formatCode>
                <c:ptCount val="7"/>
                <c:pt idx="0">
                  <c:v>-0.03</c:v>
                </c:pt>
                <c:pt idx="1">
                  <c:v>-0.11</c:v>
                </c:pt>
                <c:pt idx="2">
                  <c:v>-0.22</c:v>
                </c:pt>
                <c:pt idx="3">
                  <c:v>-0.17</c:v>
                </c:pt>
                <c:pt idx="4">
                  <c:v>-0.19</c:v>
                </c:pt>
                <c:pt idx="5">
                  <c:v>-0.24</c:v>
                </c:pt>
                <c:pt idx="6">
                  <c:v>-0.28000000000000003</c:v>
                </c:pt>
              </c:numCache>
            </c:numRef>
          </c:val>
        </c:ser>
        <c:ser>
          <c:idx val="1"/>
          <c:order val="1"/>
          <c:tx>
            <c:strRef>
              <c:f>Sheet1!$C$1</c:f>
              <c:strCache>
                <c:ptCount val="1"/>
                <c:pt idx="0">
                  <c:v>A lot</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dirty="0" smtClean="0"/>
                      <a:t>4</a:t>
                    </a:r>
                    <a:r>
                      <a:rPr lang="en-US" dirty="0"/>
                      <a:t>%</a:t>
                    </a:r>
                  </a:p>
                </c:rich>
              </c:tx>
              <c:dLblPos val="inEnd"/>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16</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25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26</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28</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dirty="0" smtClean="0"/>
                      <a:t>30</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Other  </c:v>
                </c:pt>
                <c:pt idx="1">
                  <c:v>Church</c:v>
                </c:pt>
                <c:pt idx="2">
                  <c:v>Friends and family</c:v>
                </c:pt>
                <c:pt idx="3">
                  <c:v>School</c:v>
                </c:pt>
                <c:pt idx="4">
                  <c:v>Doctor</c:v>
                </c:pt>
                <c:pt idx="5">
                  <c:v>The internet</c:v>
                </c:pt>
                <c:pt idx="6">
                  <c:v>Other media</c:v>
                </c:pt>
              </c:strCache>
            </c:strRef>
          </c:cat>
          <c:val>
            <c:numRef>
              <c:f>Sheet1!$C$2:$C$8</c:f>
              <c:numCache>
                <c:formatCode>0%</c:formatCode>
                <c:ptCount val="7"/>
                <c:pt idx="0">
                  <c:v>-0.04</c:v>
                </c:pt>
                <c:pt idx="1">
                  <c:v>-0.05</c:v>
                </c:pt>
                <c:pt idx="2">
                  <c:v>-0.16</c:v>
                </c:pt>
                <c:pt idx="3">
                  <c:v>-0.25</c:v>
                </c:pt>
                <c:pt idx="4">
                  <c:v>-0.26</c:v>
                </c:pt>
                <c:pt idx="5">
                  <c:v>-0.28000000000000003</c:v>
                </c:pt>
                <c:pt idx="6">
                  <c:v>-0.3</c:v>
                </c:pt>
              </c:numCache>
            </c:numRef>
          </c:val>
        </c:ser>
        <c:ser>
          <c:idx val="2"/>
          <c:order val="2"/>
          <c:tx>
            <c:strRef>
              <c:f>Sheet1!$D$1</c:f>
              <c:strCache>
                <c:ptCount val="1"/>
                <c:pt idx="0">
                  <c:v>Only a little</c:v>
                </c:pt>
              </c:strCache>
            </c:strRef>
          </c:tx>
          <c:spPr>
            <a:solidFill>
              <a:schemeClr val="accent2"/>
            </a:solidFill>
          </c:spPr>
          <c:invertIfNegative val="0"/>
          <c:dLbls>
            <c:dLbl>
              <c:idx val="0"/>
              <c:dLblPos val="inBase"/>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Other  </c:v>
                </c:pt>
                <c:pt idx="1">
                  <c:v>Church</c:v>
                </c:pt>
                <c:pt idx="2">
                  <c:v>Friends and family</c:v>
                </c:pt>
                <c:pt idx="3">
                  <c:v>School</c:v>
                </c:pt>
                <c:pt idx="4">
                  <c:v>Doctor</c:v>
                </c:pt>
                <c:pt idx="5">
                  <c:v>The internet</c:v>
                </c:pt>
                <c:pt idx="6">
                  <c:v>Other media</c:v>
                </c:pt>
              </c:strCache>
            </c:strRef>
          </c:cat>
          <c:val>
            <c:numRef>
              <c:f>Sheet1!$D$2:$D$8</c:f>
              <c:numCache>
                <c:formatCode>0%</c:formatCode>
                <c:ptCount val="7"/>
                <c:pt idx="0">
                  <c:v>0.02</c:v>
                </c:pt>
                <c:pt idx="1">
                  <c:v>0.17</c:v>
                </c:pt>
                <c:pt idx="2">
                  <c:v>0.25</c:v>
                </c:pt>
                <c:pt idx="3">
                  <c:v>0.18</c:v>
                </c:pt>
                <c:pt idx="4">
                  <c:v>0.21</c:v>
                </c:pt>
                <c:pt idx="5">
                  <c:v>0.2</c:v>
                </c:pt>
                <c:pt idx="6">
                  <c:v>0.23</c:v>
                </c:pt>
              </c:numCache>
            </c:numRef>
          </c:val>
        </c:ser>
        <c:ser>
          <c:idx val="3"/>
          <c:order val="3"/>
          <c:tx>
            <c:strRef>
              <c:f>Sheet1!$E$1</c:f>
              <c:strCache>
                <c:ptCount val="1"/>
                <c:pt idx="0">
                  <c:v>Nothing at all</c:v>
                </c:pt>
              </c:strCache>
            </c:strRef>
          </c:tx>
          <c:spPr>
            <a:solidFill>
              <a:schemeClr val="accent1"/>
            </a:solidFill>
          </c:spPr>
          <c:invertIfNegative val="0"/>
          <c:dLbls>
            <c:spPr>
              <a:noFill/>
              <a:ln>
                <a:noFill/>
              </a:ln>
              <a:effectLst/>
            </c:spPr>
            <c:txPr>
              <a:bodyPr/>
              <a:lstStyle/>
              <a:p>
                <a:pPr>
                  <a:defRPr sz="1600">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Other  </c:v>
                </c:pt>
                <c:pt idx="1">
                  <c:v>Church</c:v>
                </c:pt>
                <c:pt idx="2">
                  <c:v>Friends and family</c:v>
                </c:pt>
                <c:pt idx="3">
                  <c:v>School</c:v>
                </c:pt>
                <c:pt idx="4">
                  <c:v>Doctor</c:v>
                </c:pt>
                <c:pt idx="5">
                  <c:v>The internet</c:v>
                </c:pt>
                <c:pt idx="6">
                  <c:v>Other media</c:v>
                </c:pt>
              </c:strCache>
            </c:strRef>
          </c:cat>
          <c:val>
            <c:numRef>
              <c:f>Sheet1!$E$2:$E$8</c:f>
              <c:numCache>
                <c:formatCode>0%</c:formatCode>
                <c:ptCount val="7"/>
                <c:pt idx="0">
                  <c:v>0.84</c:v>
                </c:pt>
                <c:pt idx="1">
                  <c:v>0.63</c:v>
                </c:pt>
                <c:pt idx="2">
                  <c:v>0.36</c:v>
                </c:pt>
                <c:pt idx="3">
                  <c:v>0.37</c:v>
                </c:pt>
                <c:pt idx="4">
                  <c:v>0.32</c:v>
                </c:pt>
                <c:pt idx="5">
                  <c:v>0.26</c:v>
                </c:pt>
                <c:pt idx="6">
                  <c:v>0.18</c:v>
                </c:pt>
              </c:numCache>
            </c:numRef>
          </c:val>
        </c:ser>
        <c:dLbls>
          <c:showLegendKey val="0"/>
          <c:showVal val="0"/>
          <c:showCatName val="0"/>
          <c:showSerName val="0"/>
          <c:showPercent val="0"/>
          <c:showBubbleSize val="0"/>
        </c:dLbls>
        <c:gapWidth val="50"/>
        <c:overlap val="100"/>
        <c:axId val="527883696"/>
        <c:axId val="527884088"/>
      </c:barChart>
      <c:catAx>
        <c:axId val="527883696"/>
        <c:scaling>
          <c:orientation val="minMax"/>
        </c:scaling>
        <c:delete val="1"/>
        <c:axPos val="l"/>
        <c:numFmt formatCode="General" sourceLinked="0"/>
        <c:majorTickMark val="out"/>
        <c:minorTickMark val="none"/>
        <c:tickLblPos val="nextTo"/>
        <c:crossAx val="527884088"/>
        <c:crosses val="autoZero"/>
        <c:auto val="1"/>
        <c:lblAlgn val="ctr"/>
        <c:lblOffset val="100"/>
        <c:noMultiLvlLbl val="0"/>
      </c:catAx>
      <c:valAx>
        <c:axId val="527884088"/>
        <c:scaling>
          <c:orientation val="minMax"/>
        </c:scaling>
        <c:delete val="1"/>
        <c:axPos val="b"/>
        <c:numFmt formatCode="0%" sourceLinked="1"/>
        <c:majorTickMark val="out"/>
        <c:minorTickMark val="none"/>
        <c:tickLblPos val="nextTo"/>
        <c:crossAx val="5278836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2236441442622802"/>
          <c:y val="8.1422561300755307E-3"/>
          <c:w val="0.45381360495553535"/>
          <c:h val="0.96632303465858738"/>
        </c:manualLayout>
      </c:layout>
      <c:barChart>
        <c:barDir val="bar"/>
        <c:grouping val="clustered"/>
        <c:varyColors val="0"/>
        <c:ser>
          <c:idx val="0"/>
          <c:order val="0"/>
          <c:tx>
            <c:strRef>
              <c:f>Sheet1!$B$1</c:f>
              <c:strCache>
                <c:ptCount val="1"/>
                <c:pt idx="0">
                  <c:v>Black</c:v>
                </c:pt>
              </c:strCache>
            </c:strRef>
          </c:tx>
          <c:spPr>
            <a:solidFill>
              <a:schemeClr val="accent1"/>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Some other source</c:v>
                </c:pt>
                <c:pt idx="1">
                  <c:v>Your church or other religious institution</c:v>
                </c:pt>
                <c:pt idx="2">
                  <c:v>Your friends and family</c:v>
                </c:pt>
                <c:pt idx="3">
                  <c:v>School</c:v>
                </c:pt>
                <c:pt idx="4">
                  <c:v>Your doctor or other health professionals</c:v>
                </c:pt>
                <c:pt idx="5">
                  <c:v>The internet</c:v>
                </c:pt>
                <c:pt idx="6">
                  <c:v>Radio, television, and newspapers</c:v>
                </c:pt>
              </c:strCache>
            </c:strRef>
          </c:cat>
          <c:val>
            <c:numRef>
              <c:f>Sheet1!$B$2:$B$8</c:f>
              <c:numCache>
                <c:formatCode>0%</c:formatCode>
                <c:ptCount val="7"/>
                <c:pt idx="0">
                  <c:v>0.08</c:v>
                </c:pt>
                <c:pt idx="1">
                  <c:v>0.28999999999999998</c:v>
                </c:pt>
                <c:pt idx="2">
                  <c:v>0.46</c:v>
                </c:pt>
                <c:pt idx="3">
                  <c:v>0.46</c:v>
                </c:pt>
                <c:pt idx="4">
                  <c:v>0.6</c:v>
                </c:pt>
                <c:pt idx="5">
                  <c:v>0.56999999999999995</c:v>
                </c:pt>
                <c:pt idx="6">
                  <c:v>0.71</c:v>
                </c:pt>
              </c:numCache>
            </c:numRef>
          </c:val>
        </c:ser>
        <c:ser>
          <c:idx val="1"/>
          <c:order val="1"/>
          <c:tx>
            <c:strRef>
              <c:f>Sheet1!$C$1</c:f>
              <c:strCache>
                <c:ptCount val="1"/>
                <c:pt idx="0">
                  <c:v>White</c:v>
                </c:pt>
              </c:strCache>
            </c:strRef>
          </c:tx>
          <c:spPr>
            <a:solidFill>
              <a:schemeClr val="accent5"/>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Some other source</c:v>
                </c:pt>
                <c:pt idx="1">
                  <c:v>Your church or other religious institution</c:v>
                </c:pt>
                <c:pt idx="2">
                  <c:v>Your friends and family</c:v>
                </c:pt>
                <c:pt idx="3">
                  <c:v>School</c:v>
                </c:pt>
                <c:pt idx="4">
                  <c:v>Your doctor or other health professionals</c:v>
                </c:pt>
                <c:pt idx="5">
                  <c:v>The internet</c:v>
                </c:pt>
                <c:pt idx="6">
                  <c:v>Radio, television, and newspapers</c:v>
                </c:pt>
              </c:strCache>
            </c:strRef>
          </c:cat>
          <c:val>
            <c:numRef>
              <c:f>Sheet1!$C$2:$C$8</c:f>
              <c:numCache>
                <c:formatCode>0%</c:formatCode>
                <c:ptCount val="7"/>
                <c:pt idx="0">
                  <c:v>0.05</c:v>
                </c:pt>
                <c:pt idx="1">
                  <c:v>0.08</c:v>
                </c:pt>
                <c:pt idx="2">
                  <c:v>0.33</c:v>
                </c:pt>
                <c:pt idx="3">
                  <c:v>0.37</c:v>
                </c:pt>
                <c:pt idx="4">
                  <c:v>0.37</c:v>
                </c:pt>
                <c:pt idx="5">
                  <c:v>0.45</c:v>
                </c:pt>
                <c:pt idx="6">
                  <c:v>0.51</c:v>
                </c:pt>
              </c:numCache>
            </c:numRef>
          </c:val>
        </c:ser>
        <c:dLbls>
          <c:showLegendKey val="0"/>
          <c:showVal val="0"/>
          <c:showCatName val="0"/>
          <c:showSerName val="0"/>
          <c:showPercent val="0"/>
          <c:showBubbleSize val="0"/>
        </c:dLbls>
        <c:gapWidth val="50"/>
        <c:axId val="527885264"/>
        <c:axId val="527885656"/>
      </c:barChart>
      <c:catAx>
        <c:axId val="527885264"/>
        <c:scaling>
          <c:orientation val="minMax"/>
        </c:scaling>
        <c:delete val="0"/>
        <c:axPos val="l"/>
        <c:numFmt formatCode="General" sourceLinked="0"/>
        <c:majorTickMark val="out"/>
        <c:minorTickMark val="none"/>
        <c:tickLblPos val="nextTo"/>
        <c:spPr>
          <a:ln>
            <a:noFill/>
          </a:ln>
        </c:spPr>
        <c:txPr>
          <a:bodyPr anchor="ctr" anchorCtr="0"/>
          <a:lstStyle/>
          <a:p>
            <a:pPr>
              <a:defRPr sz="1600"/>
            </a:pPr>
            <a:endParaRPr lang="en-US"/>
          </a:p>
        </c:txPr>
        <c:crossAx val="527885656"/>
        <c:crosses val="autoZero"/>
        <c:auto val="1"/>
        <c:lblAlgn val="ctr"/>
        <c:lblOffset val="100"/>
        <c:noMultiLvlLbl val="0"/>
      </c:catAx>
      <c:valAx>
        <c:axId val="527885656"/>
        <c:scaling>
          <c:orientation val="minMax"/>
        </c:scaling>
        <c:delete val="1"/>
        <c:axPos val="b"/>
        <c:numFmt formatCode="0%" sourceLinked="1"/>
        <c:majorTickMark val="out"/>
        <c:minorTickMark val="none"/>
        <c:tickLblPos val="nextTo"/>
        <c:crossAx val="52788526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33188158899881"/>
          <c:y val="0"/>
          <c:w val="0.42518988688542209"/>
          <c:h val="0.96632303465858738"/>
        </c:manualLayout>
      </c:layout>
      <c:barChart>
        <c:barDir val="bar"/>
        <c:grouping val="clustered"/>
        <c:varyColors val="0"/>
        <c:ser>
          <c:idx val="0"/>
          <c:order val="0"/>
          <c:tx>
            <c:strRef>
              <c:f>Sheet1!$B$1</c:f>
              <c:strCache>
                <c:ptCount val="1"/>
                <c:pt idx="0">
                  <c:v>Total</c:v>
                </c:pt>
              </c:strCache>
            </c:strRef>
          </c:tx>
          <c:spPr>
            <a:solidFill>
              <a:schemeClr val="accent1"/>
            </a:solidFill>
          </c:spPr>
          <c:invertIfNegative val="0"/>
          <c:dPt>
            <c:idx val="0"/>
            <c:invertIfNegative val="0"/>
            <c:bubble3D val="0"/>
            <c:spPr>
              <a:solidFill>
                <a:schemeClr val="bg1">
                  <a:lumMod val="75000"/>
                </a:schemeClr>
              </a:solidFill>
            </c:spPr>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Any of the above</c:v>
                </c:pt>
                <c:pt idx="1">
                  <c:v>How to bring up HIV with your health care provider</c:v>
                </c:pt>
                <c:pt idx="2">
                  <c:v>How to bring up HIV with an intimate partner</c:v>
                </c:pt>
                <c:pt idx="3">
                  <c:v>Where to go to get tested for HIV</c:v>
                </c:pt>
                <c:pt idx="4">
                  <c:v>How to bring up HIV with people close to you</c:v>
                </c:pt>
                <c:pt idx="5">
                  <c:v>How to know who should get tested for HIV</c:v>
                </c:pt>
                <c:pt idx="6">
                  <c:v>How to support someone living with HIV</c:v>
                </c:pt>
                <c:pt idx="7">
                  <c:v>Options available to treat HIV</c:v>
                </c:pt>
                <c:pt idx="8">
                  <c:v>Options available to protect against HIV</c:v>
                </c:pt>
              </c:strCache>
            </c:strRef>
          </c:cat>
          <c:val>
            <c:numRef>
              <c:f>Sheet1!$B$2:$B$10</c:f>
              <c:numCache>
                <c:formatCode>0%</c:formatCode>
                <c:ptCount val="9"/>
                <c:pt idx="0">
                  <c:v>0.49</c:v>
                </c:pt>
                <c:pt idx="1">
                  <c:v>0.2</c:v>
                </c:pt>
                <c:pt idx="2">
                  <c:v>0.23</c:v>
                </c:pt>
                <c:pt idx="3">
                  <c:v>0.24</c:v>
                </c:pt>
                <c:pt idx="4">
                  <c:v>0.25</c:v>
                </c:pt>
                <c:pt idx="5">
                  <c:v>0.33</c:v>
                </c:pt>
                <c:pt idx="6">
                  <c:v>0.35</c:v>
                </c:pt>
                <c:pt idx="7">
                  <c:v>0.35</c:v>
                </c:pt>
                <c:pt idx="8">
                  <c:v>0.36</c:v>
                </c:pt>
              </c:numCache>
            </c:numRef>
          </c:val>
        </c:ser>
        <c:dLbls>
          <c:showLegendKey val="0"/>
          <c:showVal val="0"/>
          <c:showCatName val="0"/>
          <c:showSerName val="0"/>
          <c:showPercent val="0"/>
          <c:showBubbleSize val="0"/>
        </c:dLbls>
        <c:gapWidth val="50"/>
        <c:axId val="527886440"/>
        <c:axId val="526721648"/>
      </c:barChart>
      <c:catAx>
        <c:axId val="527886440"/>
        <c:scaling>
          <c:orientation val="minMax"/>
        </c:scaling>
        <c:delete val="0"/>
        <c:axPos val="l"/>
        <c:numFmt formatCode="General" sourceLinked="0"/>
        <c:majorTickMark val="out"/>
        <c:minorTickMark val="none"/>
        <c:tickLblPos val="nextTo"/>
        <c:spPr>
          <a:ln>
            <a:noFill/>
          </a:ln>
        </c:spPr>
        <c:txPr>
          <a:bodyPr rot="0" vert="horz" anchor="ctr" anchorCtr="0"/>
          <a:lstStyle/>
          <a:p>
            <a:pPr>
              <a:defRPr sz="1400"/>
            </a:pPr>
            <a:endParaRPr lang="en-US"/>
          </a:p>
        </c:txPr>
        <c:crossAx val="526721648"/>
        <c:crosses val="autoZero"/>
        <c:auto val="1"/>
        <c:lblAlgn val="ctr"/>
        <c:lblOffset val="100"/>
        <c:noMultiLvlLbl val="0"/>
      </c:catAx>
      <c:valAx>
        <c:axId val="526721648"/>
        <c:scaling>
          <c:orientation val="minMax"/>
        </c:scaling>
        <c:delete val="1"/>
        <c:axPos val="b"/>
        <c:numFmt formatCode="0%" sourceLinked="1"/>
        <c:majorTickMark val="out"/>
        <c:minorTickMark val="none"/>
        <c:tickLblPos val="nextTo"/>
        <c:crossAx val="5278864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33188158899881"/>
          <c:y val="0"/>
          <c:w val="0.43305847841941592"/>
          <c:h val="0.96632303465858738"/>
        </c:manualLayout>
      </c:layout>
      <c:barChart>
        <c:barDir val="bar"/>
        <c:grouping val="clustered"/>
        <c:varyColors val="0"/>
        <c:ser>
          <c:idx val="0"/>
          <c:order val="0"/>
          <c:tx>
            <c:strRef>
              <c:f>Sheet1!$B$1</c:f>
              <c:strCache>
                <c:ptCount val="1"/>
                <c:pt idx="0">
                  <c:v>Black</c:v>
                </c:pt>
              </c:strCache>
            </c:strRef>
          </c:tx>
          <c:spPr>
            <a:solidFill>
              <a:schemeClr val="accent1"/>
            </a:solidFill>
          </c:spPr>
          <c:invertIfNegative val="0"/>
          <c:dPt>
            <c:idx val="0"/>
            <c:invertIfNegative val="0"/>
            <c:bubble3D val="0"/>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Any of the above</c:v>
                </c:pt>
                <c:pt idx="1">
                  <c:v>How to bring up HIV with your health care provider</c:v>
                </c:pt>
                <c:pt idx="2">
                  <c:v>How to bring up HIV with an intimate partner</c:v>
                </c:pt>
                <c:pt idx="3">
                  <c:v>Where to go to get tested for HIV</c:v>
                </c:pt>
                <c:pt idx="4">
                  <c:v>How to bring up HIV with people close to you</c:v>
                </c:pt>
                <c:pt idx="5">
                  <c:v>How to know who should get tested for HIV</c:v>
                </c:pt>
                <c:pt idx="6">
                  <c:v>How to support someone living with HIV</c:v>
                </c:pt>
                <c:pt idx="7">
                  <c:v>Options available to treat HIV</c:v>
                </c:pt>
                <c:pt idx="8">
                  <c:v>Options available to protect against HIV</c:v>
                </c:pt>
              </c:strCache>
            </c:strRef>
          </c:cat>
          <c:val>
            <c:numRef>
              <c:f>Sheet1!$B$2:$B$10</c:f>
              <c:numCache>
                <c:formatCode>0%</c:formatCode>
                <c:ptCount val="9"/>
                <c:pt idx="0">
                  <c:v>0.69</c:v>
                </c:pt>
                <c:pt idx="1">
                  <c:v>0.34</c:v>
                </c:pt>
                <c:pt idx="2">
                  <c:v>0.42</c:v>
                </c:pt>
                <c:pt idx="3">
                  <c:v>0.35</c:v>
                </c:pt>
                <c:pt idx="4">
                  <c:v>0.42</c:v>
                </c:pt>
                <c:pt idx="5">
                  <c:v>0.45</c:v>
                </c:pt>
                <c:pt idx="6">
                  <c:v>0.5</c:v>
                </c:pt>
                <c:pt idx="7">
                  <c:v>0.51</c:v>
                </c:pt>
                <c:pt idx="8">
                  <c:v>0.54</c:v>
                </c:pt>
              </c:numCache>
            </c:numRef>
          </c:val>
        </c:ser>
        <c:ser>
          <c:idx val="1"/>
          <c:order val="1"/>
          <c:tx>
            <c:strRef>
              <c:f>Sheet1!$C$1</c:f>
              <c:strCache>
                <c:ptCount val="1"/>
                <c:pt idx="0">
                  <c:v>White</c:v>
                </c:pt>
              </c:strCache>
            </c:strRef>
          </c:tx>
          <c:spPr>
            <a:solidFill>
              <a:schemeClr val="accent5"/>
            </a:solidFill>
          </c:spPr>
          <c:invertIfNegative val="0"/>
          <c:dLbls>
            <c:spPr>
              <a:noFill/>
              <a:ln>
                <a:noFill/>
              </a:ln>
              <a:effectLst/>
            </c:spPr>
            <c:txPr>
              <a:bodyPr/>
              <a:lstStyle/>
              <a:p>
                <a:pPr>
                  <a:defRPr sz="16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Any of the above</c:v>
                </c:pt>
                <c:pt idx="1">
                  <c:v>How to bring up HIV with your health care provider</c:v>
                </c:pt>
                <c:pt idx="2">
                  <c:v>How to bring up HIV with an intimate partner</c:v>
                </c:pt>
                <c:pt idx="3">
                  <c:v>Where to go to get tested for HIV</c:v>
                </c:pt>
                <c:pt idx="4">
                  <c:v>How to bring up HIV with people close to you</c:v>
                </c:pt>
                <c:pt idx="5">
                  <c:v>How to know who should get tested for HIV</c:v>
                </c:pt>
                <c:pt idx="6">
                  <c:v>How to support someone living with HIV</c:v>
                </c:pt>
                <c:pt idx="7">
                  <c:v>Options available to treat HIV</c:v>
                </c:pt>
                <c:pt idx="8">
                  <c:v>Options available to protect against HIV</c:v>
                </c:pt>
              </c:strCache>
            </c:strRef>
          </c:cat>
          <c:val>
            <c:numRef>
              <c:f>Sheet1!$C$2:$C$10</c:f>
              <c:numCache>
                <c:formatCode>0%</c:formatCode>
                <c:ptCount val="9"/>
                <c:pt idx="0">
                  <c:v>0.34</c:v>
                </c:pt>
                <c:pt idx="1">
                  <c:v>0.09</c:v>
                </c:pt>
                <c:pt idx="2">
                  <c:v>0.09</c:v>
                </c:pt>
                <c:pt idx="3">
                  <c:v>0.13</c:v>
                </c:pt>
                <c:pt idx="4">
                  <c:v>0.12</c:v>
                </c:pt>
                <c:pt idx="5">
                  <c:v>0.23</c:v>
                </c:pt>
                <c:pt idx="6">
                  <c:v>0.2</c:v>
                </c:pt>
                <c:pt idx="7">
                  <c:v>0.23</c:v>
                </c:pt>
                <c:pt idx="8">
                  <c:v>0.23</c:v>
                </c:pt>
              </c:numCache>
            </c:numRef>
          </c:val>
        </c:ser>
        <c:dLbls>
          <c:showLegendKey val="0"/>
          <c:showVal val="0"/>
          <c:showCatName val="0"/>
          <c:showSerName val="0"/>
          <c:showPercent val="0"/>
          <c:showBubbleSize val="0"/>
        </c:dLbls>
        <c:gapWidth val="50"/>
        <c:axId val="526722432"/>
        <c:axId val="526722824"/>
      </c:barChart>
      <c:catAx>
        <c:axId val="526722432"/>
        <c:scaling>
          <c:orientation val="minMax"/>
        </c:scaling>
        <c:delete val="0"/>
        <c:axPos val="l"/>
        <c:numFmt formatCode="General" sourceLinked="0"/>
        <c:majorTickMark val="out"/>
        <c:minorTickMark val="none"/>
        <c:tickLblPos val="nextTo"/>
        <c:spPr>
          <a:ln>
            <a:noFill/>
          </a:ln>
        </c:spPr>
        <c:txPr>
          <a:bodyPr rot="0" vert="horz" anchor="ctr" anchorCtr="0"/>
          <a:lstStyle/>
          <a:p>
            <a:pPr>
              <a:defRPr sz="1500"/>
            </a:pPr>
            <a:endParaRPr lang="en-US"/>
          </a:p>
        </c:txPr>
        <c:crossAx val="526722824"/>
        <c:crosses val="autoZero"/>
        <c:auto val="1"/>
        <c:lblAlgn val="ctr"/>
        <c:lblOffset val="100"/>
        <c:noMultiLvlLbl val="0"/>
      </c:catAx>
      <c:valAx>
        <c:axId val="526722824"/>
        <c:scaling>
          <c:orientation val="minMax"/>
        </c:scaling>
        <c:delete val="1"/>
        <c:axPos val="b"/>
        <c:numFmt formatCode="0%" sourceLinked="1"/>
        <c:majorTickMark val="out"/>
        <c:minorTickMark val="none"/>
        <c:tickLblPos val="nextTo"/>
        <c:crossAx val="52672243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Sometimes</c:v>
                </c:pt>
              </c:strCache>
            </c:strRef>
          </c:tx>
          <c:spPr>
            <a:solidFill>
              <a:schemeClr val="accent4"/>
            </a:solidFill>
          </c:spPr>
          <c:invertIfNegative val="0"/>
          <c:dLbls>
            <c:dLbl>
              <c:idx val="0"/>
              <c:tx>
                <c:rich>
                  <a:bodyPr/>
                  <a:lstStyle/>
                  <a:p>
                    <a:r>
                      <a:rPr lang="en-US" dirty="0" smtClean="0"/>
                      <a:t>13</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7</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9</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Sheet1!$B$2:$B$4</c:f>
              <c:numCache>
                <c:formatCode>0%</c:formatCode>
                <c:ptCount val="3"/>
                <c:pt idx="0">
                  <c:v>-0.13</c:v>
                </c:pt>
                <c:pt idx="1">
                  <c:v>-7.0000000000000007E-2</c:v>
                </c:pt>
                <c:pt idx="2">
                  <c:v>-0.09</c:v>
                </c:pt>
              </c:numCache>
            </c:numRef>
          </c:val>
        </c:ser>
        <c:ser>
          <c:idx val="1"/>
          <c:order val="1"/>
          <c:tx>
            <c:strRef>
              <c:f>Sheet1!$C$1</c:f>
              <c:strCache>
                <c:ptCount val="1"/>
                <c:pt idx="0">
                  <c:v>Often2</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dirty="0" smtClean="0"/>
                      <a:t>35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8</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18</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Sheet1!$C$2:$C$4</c:f>
              <c:numCache>
                <c:formatCode>0%</c:formatCode>
                <c:ptCount val="3"/>
                <c:pt idx="0">
                  <c:v>-0.35</c:v>
                </c:pt>
                <c:pt idx="1">
                  <c:v>-0.08</c:v>
                </c:pt>
                <c:pt idx="2">
                  <c:v>-0.18</c:v>
                </c:pt>
              </c:numCache>
            </c:numRef>
          </c:val>
        </c:ser>
        <c:ser>
          <c:idx val="2"/>
          <c:order val="2"/>
          <c:tx>
            <c:strRef>
              <c:f>Sheet1!$D$1</c:f>
              <c:strCache>
                <c:ptCount val="1"/>
                <c:pt idx="0">
                  <c:v>Rarely</c:v>
                </c:pt>
              </c:strCache>
            </c:strRef>
          </c:tx>
          <c:spPr>
            <a:solidFill>
              <a:schemeClr val="accent2"/>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Sheet1!$D$2:$D$4</c:f>
              <c:numCache>
                <c:formatCode>0%</c:formatCode>
                <c:ptCount val="3"/>
                <c:pt idx="0">
                  <c:v>0.2</c:v>
                </c:pt>
                <c:pt idx="1">
                  <c:v>0.22</c:v>
                </c:pt>
                <c:pt idx="2">
                  <c:v>0.23</c:v>
                </c:pt>
              </c:numCache>
            </c:numRef>
          </c:val>
        </c:ser>
        <c:ser>
          <c:idx val="3"/>
          <c:order val="3"/>
          <c:tx>
            <c:strRef>
              <c:f>Sheet1!$E$1</c:f>
              <c:strCache>
                <c:ptCount val="1"/>
                <c:pt idx="0">
                  <c:v>Never</c:v>
                </c:pt>
              </c:strCache>
            </c:strRef>
          </c:tx>
          <c:spPr>
            <a:solidFill>
              <a:schemeClr val="accent1"/>
            </a:solidFill>
          </c:spPr>
          <c:invertIfNegative val="0"/>
          <c:dLbls>
            <c:dLbl>
              <c:idx val="0"/>
              <c:layout>
                <c:manualLayout>
                  <c:x val="8.5046066619418846E-3"/>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4174344436569808E-2"/>
                  <c:y val="0"/>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92204110559886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Black</c:v>
                </c:pt>
                <c:pt idx="1">
                  <c:v>White</c:v>
                </c:pt>
                <c:pt idx="2">
                  <c:v>Total</c:v>
                </c:pt>
              </c:strCache>
            </c:strRef>
          </c:cat>
          <c:val>
            <c:numRef>
              <c:f>Sheet1!$E$2:$E$4</c:f>
              <c:numCache>
                <c:formatCode>0%</c:formatCode>
                <c:ptCount val="3"/>
                <c:pt idx="0">
                  <c:v>0.32</c:v>
                </c:pt>
                <c:pt idx="1">
                  <c:v>0.62</c:v>
                </c:pt>
                <c:pt idx="2">
                  <c:v>0.49</c:v>
                </c:pt>
              </c:numCache>
            </c:numRef>
          </c:val>
        </c:ser>
        <c:dLbls>
          <c:showLegendKey val="0"/>
          <c:showVal val="0"/>
          <c:showCatName val="0"/>
          <c:showSerName val="0"/>
          <c:showPercent val="0"/>
          <c:showBubbleSize val="0"/>
        </c:dLbls>
        <c:gapWidth val="50"/>
        <c:overlap val="100"/>
        <c:axId val="308205560"/>
        <c:axId val="308205952"/>
      </c:barChart>
      <c:catAx>
        <c:axId val="308205560"/>
        <c:scaling>
          <c:orientation val="minMax"/>
        </c:scaling>
        <c:delete val="1"/>
        <c:axPos val="l"/>
        <c:numFmt formatCode="General" sourceLinked="0"/>
        <c:majorTickMark val="out"/>
        <c:minorTickMark val="none"/>
        <c:tickLblPos val="nextTo"/>
        <c:crossAx val="308205952"/>
        <c:crosses val="autoZero"/>
        <c:auto val="1"/>
        <c:lblAlgn val="ctr"/>
        <c:lblOffset val="100"/>
        <c:noMultiLvlLbl val="0"/>
      </c:catAx>
      <c:valAx>
        <c:axId val="308205952"/>
        <c:scaling>
          <c:orientation val="minMax"/>
        </c:scaling>
        <c:delete val="1"/>
        <c:axPos val="b"/>
        <c:numFmt formatCode="0%" sourceLinked="1"/>
        <c:majorTickMark val="out"/>
        <c:minorTickMark val="none"/>
        <c:tickLblPos val="nextTo"/>
        <c:crossAx val="3082055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712093151207779"/>
          <c:y val="0"/>
          <c:w val="0.49224835486025587"/>
          <c:h val="0.96632303465858738"/>
        </c:manualLayout>
      </c:layout>
      <c:barChart>
        <c:barDir val="bar"/>
        <c:grouping val="clustered"/>
        <c:varyColors val="0"/>
        <c:ser>
          <c:idx val="0"/>
          <c:order val="0"/>
          <c:tx>
            <c:strRef>
              <c:f>Sheet1!$B$1</c:f>
              <c:strCache>
                <c:ptCount val="1"/>
                <c:pt idx="0">
                  <c:v>Black</c:v>
                </c:pt>
              </c:strCache>
            </c:strRef>
          </c:tx>
          <c:spPr>
            <a:solidFill>
              <a:schemeClr val="accent5"/>
            </a:solidFill>
          </c:spPr>
          <c:invertIfNegative val="0"/>
          <c:dPt>
            <c:idx val="0"/>
            <c:invertIfNegative val="0"/>
            <c:bubble3D val="0"/>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Combined - know someone living with or who has died of HIV or AIDS</c:v>
                </c:pt>
                <c:pt idx="1">
                  <c:v>Personally know someone who has died of HIV or AIDS</c:v>
                </c:pt>
                <c:pt idx="2">
                  <c:v>Personally know someone currently living with HIV</c:v>
                </c:pt>
              </c:strCache>
            </c:strRef>
          </c:cat>
          <c:val>
            <c:numRef>
              <c:f>Sheet1!$B$2:$B$4</c:f>
              <c:numCache>
                <c:formatCode>0%</c:formatCode>
                <c:ptCount val="3"/>
                <c:pt idx="0">
                  <c:v>0.59</c:v>
                </c:pt>
                <c:pt idx="1">
                  <c:v>0.5</c:v>
                </c:pt>
                <c:pt idx="2">
                  <c:v>0.24</c:v>
                </c:pt>
              </c:numCache>
            </c:numRef>
          </c:val>
        </c:ser>
        <c:ser>
          <c:idx val="1"/>
          <c:order val="1"/>
          <c:tx>
            <c:strRef>
              <c:f>Sheet1!$C$1</c:f>
              <c:strCache>
                <c:ptCount val="1"/>
                <c:pt idx="0">
                  <c:v>White</c:v>
                </c:pt>
              </c:strCache>
            </c:strRef>
          </c:tx>
          <c:spPr>
            <a:solidFill>
              <a:schemeClr val="accent4"/>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Combined - know someone living with or who has died of HIV or AIDS</c:v>
                </c:pt>
                <c:pt idx="1">
                  <c:v>Personally know someone who has died of HIV or AIDS</c:v>
                </c:pt>
                <c:pt idx="2">
                  <c:v>Personally know someone currently living with HIV</c:v>
                </c:pt>
              </c:strCache>
            </c:strRef>
          </c:cat>
          <c:val>
            <c:numRef>
              <c:f>Sheet1!$C$2:$C$4</c:f>
              <c:numCache>
                <c:formatCode>0%</c:formatCode>
                <c:ptCount val="3"/>
                <c:pt idx="0">
                  <c:v>0.4</c:v>
                </c:pt>
                <c:pt idx="1">
                  <c:v>0.3</c:v>
                </c:pt>
                <c:pt idx="2">
                  <c:v>0.22</c:v>
                </c:pt>
              </c:numCache>
            </c:numRef>
          </c:val>
        </c:ser>
        <c:ser>
          <c:idx val="2"/>
          <c:order val="2"/>
          <c:tx>
            <c:strRef>
              <c:f>Sheet1!$D$1</c:f>
              <c:strCache>
                <c:ptCount val="1"/>
                <c:pt idx="0">
                  <c:v>Total</c:v>
                </c:pt>
              </c:strCache>
            </c:strRef>
          </c:tx>
          <c:spPr>
            <a:solidFill>
              <a:schemeClr val="accent1"/>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Combined - know someone living with or who has died of HIV or AIDS</c:v>
                </c:pt>
                <c:pt idx="1">
                  <c:v>Personally know someone who has died of HIV or AIDS</c:v>
                </c:pt>
                <c:pt idx="2">
                  <c:v>Personally know someone currently living with HIV</c:v>
                </c:pt>
              </c:strCache>
            </c:strRef>
          </c:cat>
          <c:val>
            <c:numRef>
              <c:f>Sheet1!$D$2:$D$4</c:f>
              <c:numCache>
                <c:formatCode>0%</c:formatCode>
                <c:ptCount val="3"/>
                <c:pt idx="0">
                  <c:v>0.46</c:v>
                </c:pt>
                <c:pt idx="1">
                  <c:v>0.35</c:v>
                </c:pt>
                <c:pt idx="2">
                  <c:v>0.23</c:v>
                </c:pt>
              </c:numCache>
            </c:numRef>
          </c:val>
        </c:ser>
        <c:dLbls>
          <c:showLegendKey val="0"/>
          <c:showVal val="0"/>
          <c:showCatName val="0"/>
          <c:showSerName val="0"/>
          <c:showPercent val="0"/>
          <c:showBubbleSize val="0"/>
        </c:dLbls>
        <c:gapWidth val="50"/>
        <c:axId val="525767280"/>
        <c:axId val="525767672"/>
      </c:barChart>
      <c:catAx>
        <c:axId val="525767280"/>
        <c:scaling>
          <c:orientation val="minMax"/>
        </c:scaling>
        <c:delete val="1"/>
        <c:axPos val="l"/>
        <c:numFmt formatCode="General" sourceLinked="0"/>
        <c:majorTickMark val="out"/>
        <c:minorTickMark val="none"/>
        <c:tickLblPos val="nextTo"/>
        <c:crossAx val="525767672"/>
        <c:crosses val="autoZero"/>
        <c:auto val="1"/>
        <c:lblAlgn val="ctr"/>
        <c:lblOffset val="100"/>
        <c:noMultiLvlLbl val="0"/>
      </c:catAx>
      <c:valAx>
        <c:axId val="525767672"/>
        <c:scaling>
          <c:orientation val="minMax"/>
        </c:scaling>
        <c:delete val="1"/>
        <c:axPos val="b"/>
        <c:numFmt formatCode="0%" sourceLinked="1"/>
        <c:majorTickMark val="out"/>
        <c:minorTickMark val="none"/>
        <c:tickLblPos val="nextTo"/>
        <c:crossAx val="52576728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380023103065341"/>
          <c:y val="3.1734579879140544E-2"/>
          <c:w val="0.34029955858636024"/>
          <c:h val="0.93653084024171895"/>
        </c:manualLayout>
      </c:layout>
      <c:barChart>
        <c:barDir val="bar"/>
        <c:grouping val="clustered"/>
        <c:varyColors val="0"/>
        <c:ser>
          <c:idx val="0"/>
          <c:order val="0"/>
          <c:tx>
            <c:strRef>
              <c:f>Sheet1!$B$1</c:f>
              <c:strCache>
                <c:ptCount val="1"/>
                <c:pt idx="0">
                  <c:v>Black</c:v>
                </c:pt>
              </c:strCache>
            </c:strRef>
          </c:tx>
          <c:spPr>
            <a:solidFill>
              <a:schemeClr val="accent5"/>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An acquaintance</c:v>
                </c:pt>
                <c:pt idx="1">
                  <c:v>A current or past sexual partner</c:v>
                </c:pt>
                <c:pt idx="2">
                  <c:v>A close friend</c:v>
                </c:pt>
                <c:pt idx="3">
                  <c:v>A family member</c:v>
                </c:pt>
              </c:strCache>
            </c:strRef>
          </c:cat>
          <c:val>
            <c:numRef>
              <c:f>Sheet1!$B$2:$B$5</c:f>
              <c:numCache>
                <c:formatCode>0%</c:formatCode>
                <c:ptCount val="4"/>
                <c:pt idx="0">
                  <c:v>0.22</c:v>
                </c:pt>
                <c:pt idx="1">
                  <c:v>0.01</c:v>
                </c:pt>
                <c:pt idx="2">
                  <c:v>0.18</c:v>
                </c:pt>
                <c:pt idx="3">
                  <c:v>0.28000000000000003</c:v>
                </c:pt>
              </c:numCache>
            </c:numRef>
          </c:val>
        </c:ser>
        <c:ser>
          <c:idx val="1"/>
          <c:order val="1"/>
          <c:tx>
            <c:strRef>
              <c:f>Sheet1!$C$1</c:f>
              <c:strCache>
                <c:ptCount val="1"/>
                <c:pt idx="0">
                  <c:v>White</c:v>
                </c:pt>
              </c:strCache>
            </c:strRef>
          </c:tx>
          <c:spPr>
            <a:solidFill>
              <a:schemeClr val="accent4"/>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An acquaintance</c:v>
                </c:pt>
                <c:pt idx="1">
                  <c:v>A current or past sexual partner</c:v>
                </c:pt>
                <c:pt idx="2">
                  <c:v>A close friend</c:v>
                </c:pt>
                <c:pt idx="3">
                  <c:v>A family member</c:v>
                </c:pt>
              </c:strCache>
            </c:strRef>
          </c:cat>
          <c:val>
            <c:numRef>
              <c:f>Sheet1!$C$2:$C$5</c:f>
              <c:numCache>
                <c:formatCode>0%</c:formatCode>
                <c:ptCount val="4"/>
                <c:pt idx="0">
                  <c:v>0.24</c:v>
                </c:pt>
                <c:pt idx="1">
                  <c:v>0.01</c:v>
                </c:pt>
                <c:pt idx="2">
                  <c:v>0.15</c:v>
                </c:pt>
                <c:pt idx="3">
                  <c:v>0.05</c:v>
                </c:pt>
              </c:numCache>
            </c:numRef>
          </c:val>
        </c:ser>
        <c:ser>
          <c:idx val="2"/>
          <c:order val="2"/>
          <c:tx>
            <c:strRef>
              <c:f>Sheet1!$D$1</c:f>
              <c:strCache>
                <c:ptCount val="1"/>
                <c:pt idx="0">
                  <c:v>Total</c:v>
                </c:pt>
              </c:strCache>
            </c:strRef>
          </c:tx>
          <c:spPr>
            <a:solidFill>
              <a:schemeClr val="accent1"/>
            </a:solidFill>
          </c:spPr>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An acquaintance</c:v>
                </c:pt>
                <c:pt idx="1">
                  <c:v>A current or past sexual partner</c:v>
                </c:pt>
                <c:pt idx="2">
                  <c:v>A close friend</c:v>
                </c:pt>
                <c:pt idx="3">
                  <c:v>A family member</c:v>
                </c:pt>
              </c:strCache>
            </c:strRef>
          </c:cat>
          <c:val>
            <c:numRef>
              <c:f>Sheet1!$D$2:$D$5</c:f>
              <c:numCache>
                <c:formatCode>0%</c:formatCode>
                <c:ptCount val="4"/>
                <c:pt idx="0">
                  <c:v>0.23</c:v>
                </c:pt>
                <c:pt idx="1">
                  <c:v>0.01</c:v>
                </c:pt>
                <c:pt idx="2">
                  <c:v>0.15</c:v>
                </c:pt>
                <c:pt idx="3">
                  <c:v>0.12</c:v>
                </c:pt>
              </c:numCache>
            </c:numRef>
          </c:val>
        </c:ser>
        <c:dLbls>
          <c:showLegendKey val="0"/>
          <c:showVal val="0"/>
          <c:showCatName val="0"/>
          <c:showSerName val="0"/>
          <c:showPercent val="0"/>
          <c:showBubbleSize val="0"/>
        </c:dLbls>
        <c:gapWidth val="50"/>
        <c:axId val="525768456"/>
        <c:axId val="525768848"/>
      </c:barChart>
      <c:catAx>
        <c:axId val="525768456"/>
        <c:scaling>
          <c:orientation val="minMax"/>
        </c:scaling>
        <c:delete val="0"/>
        <c:axPos val="l"/>
        <c:numFmt formatCode="General" sourceLinked="0"/>
        <c:majorTickMark val="out"/>
        <c:minorTickMark val="none"/>
        <c:tickLblPos val="nextTo"/>
        <c:spPr>
          <a:ln>
            <a:noFill/>
          </a:ln>
        </c:spPr>
        <c:crossAx val="525768848"/>
        <c:crosses val="autoZero"/>
        <c:auto val="1"/>
        <c:lblAlgn val="ctr"/>
        <c:lblOffset val="100"/>
        <c:noMultiLvlLbl val="0"/>
      </c:catAx>
      <c:valAx>
        <c:axId val="525768848"/>
        <c:scaling>
          <c:orientation val="minMax"/>
        </c:scaling>
        <c:delete val="1"/>
        <c:axPos val="b"/>
        <c:numFmt formatCode="0%" sourceLinked="1"/>
        <c:majorTickMark val="out"/>
        <c:minorTickMark val="none"/>
        <c:tickLblPos val="nextTo"/>
        <c:crossAx val="525768456"/>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65627214741319"/>
          <c:y val="0.11301817386463056"/>
          <c:w val="0.84975194897236006"/>
          <c:h val="0.85920404835759168"/>
        </c:manualLayout>
      </c:layout>
      <c:barChart>
        <c:barDir val="bar"/>
        <c:grouping val="stacked"/>
        <c:varyColors val="0"/>
        <c:ser>
          <c:idx val="0"/>
          <c:order val="0"/>
          <c:tx>
            <c:strRef>
              <c:f>Sheet1!$B$1</c:f>
              <c:strCache>
                <c:ptCount val="1"/>
                <c:pt idx="0">
                  <c:v>Sometimes</c:v>
                </c:pt>
              </c:strCache>
            </c:strRef>
          </c:tx>
          <c:spPr>
            <a:solidFill>
              <a:schemeClr val="accent4"/>
            </a:solidFill>
          </c:spPr>
          <c:invertIfNegative val="0"/>
          <c:dLbls>
            <c:dLbl>
              <c:idx val="0"/>
              <c:tx>
                <c:rich>
                  <a:bodyPr/>
                  <a:lstStyle/>
                  <a:p>
                    <a:r>
                      <a:rPr lang="en-US" smtClean="0"/>
                      <a:t>14</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mtClean="0"/>
                      <a:t>18</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mtClean="0"/>
                      <a:t>18</a:t>
                    </a:r>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Intimate partners</c:v>
                </c:pt>
                <c:pt idx="1">
                  <c:v>Your family</c:v>
                </c:pt>
                <c:pt idx="2">
                  <c:v>Your friends</c:v>
                </c:pt>
              </c:strCache>
            </c:strRef>
          </c:cat>
          <c:val>
            <c:numRef>
              <c:f>Sheet1!$B$2:$B$4</c:f>
              <c:numCache>
                <c:formatCode>0%</c:formatCode>
                <c:ptCount val="3"/>
                <c:pt idx="0">
                  <c:v>-0.14000000000000001</c:v>
                </c:pt>
                <c:pt idx="1">
                  <c:v>-0.18</c:v>
                </c:pt>
                <c:pt idx="2">
                  <c:v>-0.18</c:v>
                </c:pt>
              </c:numCache>
            </c:numRef>
          </c:val>
        </c:ser>
        <c:ser>
          <c:idx val="1"/>
          <c:order val="1"/>
          <c:tx>
            <c:strRef>
              <c:f>Sheet1!$C$1</c:f>
              <c:strCache>
                <c:ptCount val="1"/>
                <c:pt idx="0">
                  <c:v>Often2</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smtClean="0"/>
                      <a:t>7</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mtClean="0"/>
                      <a:t>4</a:t>
                    </a:r>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smtClean="0"/>
                      <a:t>8</a:t>
                    </a:r>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Intimate partners</c:v>
                </c:pt>
                <c:pt idx="1">
                  <c:v>Your family</c:v>
                </c:pt>
                <c:pt idx="2">
                  <c:v>Your friends</c:v>
                </c:pt>
              </c:strCache>
            </c:strRef>
          </c:cat>
          <c:val>
            <c:numRef>
              <c:f>Sheet1!$C$2:$C$4</c:f>
              <c:numCache>
                <c:formatCode>0%</c:formatCode>
                <c:ptCount val="3"/>
                <c:pt idx="0">
                  <c:v>-7.0000000000000007E-2</c:v>
                </c:pt>
                <c:pt idx="1">
                  <c:v>-0.04</c:v>
                </c:pt>
                <c:pt idx="2">
                  <c:v>-0.08</c:v>
                </c:pt>
              </c:numCache>
            </c:numRef>
          </c:val>
        </c:ser>
        <c:ser>
          <c:idx val="2"/>
          <c:order val="2"/>
          <c:tx>
            <c:strRef>
              <c:f>Sheet1!$D$1</c:f>
              <c:strCache>
                <c:ptCount val="1"/>
                <c:pt idx="0">
                  <c:v>Rarely</c:v>
                </c:pt>
              </c:strCache>
            </c:strRef>
          </c:tx>
          <c:spPr>
            <a:solidFill>
              <a:schemeClr val="accent2"/>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Intimate partners</c:v>
                </c:pt>
                <c:pt idx="1">
                  <c:v>Your family</c:v>
                </c:pt>
                <c:pt idx="2">
                  <c:v>Your friends</c:v>
                </c:pt>
              </c:strCache>
            </c:strRef>
          </c:cat>
          <c:val>
            <c:numRef>
              <c:f>Sheet1!$D$2:$D$4</c:f>
              <c:numCache>
                <c:formatCode>0%</c:formatCode>
                <c:ptCount val="3"/>
                <c:pt idx="0">
                  <c:v>0.24</c:v>
                </c:pt>
                <c:pt idx="1">
                  <c:v>0.31</c:v>
                </c:pt>
                <c:pt idx="2">
                  <c:v>0.33</c:v>
                </c:pt>
              </c:numCache>
            </c:numRef>
          </c:val>
        </c:ser>
        <c:ser>
          <c:idx val="3"/>
          <c:order val="3"/>
          <c:tx>
            <c:strRef>
              <c:f>Sheet1!$E$1</c:f>
              <c:strCache>
                <c:ptCount val="1"/>
                <c:pt idx="0">
                  <c:v>Never</c:v>
                </c:pt>
              </c:strCache>
            </c:strRef>
          </c:tx>
          <c:spPr>
            <a:solidFill>
              <a:schemeClr val="accent1"/>
            </a:solidFill>
          </c:spPr>
          <c:invertIfNegative val="0"/>
          <c:dLbls>
            <c:dLbl>
              <c:idx val="0"/>
              <c:layout>
                <c:manualLayout>
                  <c:x val="8.5046066619418846E-3"/>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4174344436569808E-2"/>
                  <c:y val="0"/>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92204110559886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Intimate partners</c:v>
                </c:pt>
                <c:pt idx="1">
                  <c:v>Your family</c:v>
                </c:pt>
                <c:pt idx="2">
                  <c:v>Your friends</c:v>
                </c:pt>
              </c:strCache>
            </c:strRef>
          </c:cat>
          <c:val>
            <c:numRef>
              <c:f>Sheet1!$E$2:$E$4</c:f>
              <c:numCache>
                <c:formatCode>0%</c:formatCode>
                <c:ptCount val="3"/>
                <c:pt idx="0">
                  <c:v>0.52</c:v>
                </c:pt>
                <c:pt idx="1">
                  <c:v>0.46</c:v>
                </c:pt>
                <c:pt idx="2">
                  <c:v>0.41</c:v>
                </c:pt>
              </c:numCache>
            </c:numRef>
          </c:val>
        </c:ser>
        <c:dLbls>
          <c:showLegendKey val="0"/>
          <c:showVal val="0"/>
          <c:showCatName val="0"/>
          <c:showSerName val="0"/>
          <c:showPercent val="0"/>
          <c:showBubbleSize val="0"/>
        </c:dLbls>
        <c:gapWidth val="40"/>
        <c:overlap val="100"/>
        <c:axId val="525769632"/>
        <c:axId val="525770024"/>
      </c:barChart>
      <c:catAx>
        <c:axId val="525769632"/>
        <c:scaling>
          <c:orientation val="minMax"/>
        </c:scaling>
        <c:delete val="1"/>
        <c:axPos val="l"/>
        <c:numFmt formatCode="General" sourceLinked="0"/>
        <c:majorTickMark val="out"/>
        <c:minorTickMark val="none"/>
        <c:tickLblPos val="nextTo"/>
        <c:crossAx val="525770024"/>
        <c:crosses val="autoZero"/>
        <c:auto val="1"/>
        <c:lblAlgn val="ctr"/>
        <c:lblOffset val="100"/>
        <c:noMultiLvlLbl val="0"/>
      </c:catAx>
      <c:valAx>
        <c:axId val="525770024"/>
        <c:scaling>
          <c:orientation val="minMax"/>
        </c:scaling>
        <c:delete val="1"/>
        <c:axPos val="b"/>
        <c:numFmt formatCode="0%" sourceLinked="1"/>
        <c:majorTickMark val="out"/>
        <c:minorTickMark val="none"/>
        <c:tickLblPos val="nextTo"/>
        <c:crossAx val="5257696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707433733598063"/>
          <c:y val="0.11301817386463056"/>
          <c:w val="0.85292566266401937"/>
          <c:h val="0.85920404835759168"/>
        </c:manualLayout>
      </c:layout>
      <c:barChart>
        <c:barDir val="bar"/>
        <c:grouping val="stacked"/>
        <c:varyColors val="0"/>
        <c:ser>
          <c:idx val="0"/>
          <c:order val="0"/>
          <c:tx>
            <c:strRef>
              <c:f>Sheet1!$B$1</c:f>
              <c:strCache>
                <c:ptCount val="1"/>
                <c:pt idx="0">
                  <c:v>Sometimes</c:v>
                </c:pt>
              </c:strCache>
            </c:strRef>
          </c:tx>
          <c:spPr>
            <a:solidFill>
              <a:schemeClr val="accent4"/>
            </a:solidFill>
          </c:spPr>
          <c:invertIfNegative val="0"/>
          <c:dLbls>
            <c:dLbl>
              <c:idx val="0"/>
              <c:tx>
                <c:rich>
                  <a:bodyPr/>
                  <a:lstStyle/>
                  <a:p>
                    <a:r>
                      <a:rPr lang="en-US" dirty="0" smtClean="0"/>
                      <a:t>25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9</a:t>
                    </a:r>
                    <a:r>
                      <a:rPr lang="en-US" dirty="0"/>
                      <a:t>%</a:t>
                    </a:r>
                  </a:p>
                </c:rich>
              </c:tx>
              <c:dLblPos val="ctr"/>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29</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14</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24</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14</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Intimate partners</c:v>
                </c:pt>
                <c:pt idx="2">
                  <c:v>Black</c:v>
                </c:pt>
                <c:pt idx="3">
                  <c:v>Your family</c:v>
                </c:pt>
                <c:pt idx="4">
                  <c:v>Black</c:v>
                </c:pt>
                <c:pt idx="5">
                  <c:v>Your friends</c:v>
                </c:pt>
              </c:strCache>
            </c:strRef>
          </c:cat>
          <c:val>
            <c:numRef>
              <c:f>Sheet1!$B$2:$B$7</c:f>
              <c:numCache>
                <c:formatCode>0%</c:formatCode>
                <c:ptCount val="6"/>
                <c:pt idx="0">
                  <c:v>-0.25</c:v>
                </c:pt>
                <c:pt idx="1">
                  <c:v>-0.09</c:v>
                </c:pt>
                <c:pt idx="2">
                  <c:v>-0.28999999999999998</c:v>
                </c:pt>
                <c:pt idx="3">
                  <c:v>-0.14000000000000001</c:v>
                </c:pt>
                <c:pt idx="4">
                  <c:v>-0.24</c:v>
                </c:pt>
                <c:pt idx="5">
                  <c:v>-0.14000000000000001</c:v>
                </c:pt>
              </c:numCache>
            </c:numRef>
          </c:val>
        </c:ser>
        <c:ser>
          <c:idx val="1"/>
          <c:order val="1"/>
          <c:tx>
            <c:strRef>
              <c:f>Sheet1!$C$1</c:f>
              <c:strCache>
                <c:ptCount val="1"/>
                <c:pt idx="0">
                  <c:v>Often2</c:v>
                </c:pt>
              </c:strCache>
            </c:strRef>
          </c:tx>
          <c:spPr>
            <a:solidFill>
              <a:schemeClr val="accent5"/>
            </a:solidFill>
          </c:spPr>
          <c:invertIfNegative val="0"/>
          <c:dPt>
            <c:idx val="0"/>
            <c:invertIfNegative val="0"/>
            <c:bubble3D val="0"/>
          </c:dPt>
          <c:dPt>
            <c:idx val="1"/>
            <c:invertIfNegative val="0"/>
            <c:bubble3D val="0"/>
          </c:dPt>
          <c:dPt>
            <c:idx val="2"/>
            <c:invertIfNegative val="0"/>
            <c:bubble3D val="0"/>
          </c:dPt>
          <c:dLbls>
            <c:dLbl>
              <c:idx val="0"/>
              <c:tx>
                <c:rich>
                  <a:bodyPr/>
                  <a:lstStyle/>
                  <a:p>
                    <a:r>
                      <a:rPr lang="en-US" dirty="0" smtClean="0"/>
                      <a:t>16</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dirty="0" smtClean="0"/>
                      <a:t>1</a:t>
                    </a:r>
                    <a:r>
                      <a:rPr lang="en-US" dirty="0"/>
                      <a:t>%</a:t>
                    </a:r>
                  </a:p>
                </c:rich>
              </c:tx>
              <c:dLblPos val="inEnd"/>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dirty="0" smtClean="0"/>
                      <a:t>11</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dirty="0" smtClean="0"/>
                      <a:t>1</a:t>
                    </a:r>
                    <a:r>
                      <a:rPr lang="en-US" dirty="0"/>
                      <a:t>%</a:t>
                    </a:r>
                  </a:p>
                </c:rich>
              </c:tx>
              <c:dLblPos val="inEnd"/>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15</a:t>
                    </a:r>
                    <a:r>
                      <a:rPr lang="en-US" dirty="0"/>
                      <a:t>%</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dirty="0" smtClean="0"/>
                      <a:t>4</a:t>
                    </a:r>
                    <a:r>
                      <a:rPr lang="en-US" dirty="0"/>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Intimate partners</c:v>
                </c:pt>
                <c:pt idx="2">
                  <c:v>Black</c:v>
                </c:pt>
                <c:pt idx="3">
                  <c:v>Your family</c:v>
                </c:pt>
                <c:pt idx="4">
                  <c:v>Black</c:v>
                </c:pt>
                <c:pt idx="5">
                  <c:v>Your friends</c:v>
                </c:pt>
              </c:strCache>
            </c:strRef>
          </c:cat>
          <c:val>
            <c:numRef>
              <c:f>Sheet1!$C$2:$C$7</c:f>
              <c:numCache>
                <c:formatCode>0%</c:formatCode>
                <c:ptCount val="6"/>
                <c:pt idx="0">
                  <c:v>-0.16</c:v>
                </c:pt>
                <c:pt idx="1">
                  <c:v>-0.01</c:v>
                </c:pt>
                <c:pt idx="2">
                  <c:v>-0.11</c:v>
                </c:pt>
                <c:pt idx="3">
                  <c:v>-0.01</c:v>
                </c:pt>
                <c:pt idx="4">
                  <c:v>-0.15</c:v>
                </c:pt>
                <c:pt idx="5">
                  <c:v>-0.04</c:v>
                </c:pt>
              </c:numCache>
            </c:numRef>
          </c:val>
        </c:ser>
        <c:ser>
          <c:idx val="2"/>
          <c:order val="2"/>
          <c:tx>
            <c:strRef>
              <c:f>Sheet1!$D$1</c:f>
              <c:strCache>
                <c:ptCount val="1"/>
                <c:pt idx="0">
                  <c:v>Rarely</c:v>
                </c:pt>
              </c:strCache>
            </c:strRef>
          </c:tx>
          <c:spPr>
            <a:solidFill>
              <a:schemeClr val="accent2"/>
            </a:solidFill>
          </c:spPr>
          <c:invertIfNegative val="0"/>
          <c:dLbls>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Intimate partners</c:v>
                </c:pt>
                <c:pt idx="2">
                  <c:v>Black</c:v>
                </c:pt>
                <c:pt idx="3">
                  <c:v>Your family</c:v>
                </c:pt>
                <c:pt idx="4">
                  <c:v>Black</c:v>
                </c:pt>
                <c:pt idx="5">
                  <c:v>Your friends</c:v>
                </c:pt>
              </c:strCache>
            </c:strRef>
          </c:cat>
          <c:val>
            <c:numRef>
              <c:f>Sheet1!$D$2:$D$7</c:f>
              <c:numCache>
                <c:formatCode>0%</c:formatCode>
                <c:ptCount val="6"/>
                <c:pt idx="0">
                  <c:v>0.22</c:v>
                </c:pt>
                <c:pt idx="1">
                  <c:v>0.24</c:v>
                </c:pt>
                <c:pt idx="2">
                  <c:v>0.28999999999999998</c:v>
                </c:pt>
                <c:pt idx="3">
                  <c:v>0.34</c:v>
                </c:pt>
                <c:pt idx="4">
                  <c:v>0.33</c:v>
                </c:pt>
                <c:pt idx="5">
                  <c:v>0.34</c:v>
                </c:pt>
              </c:numCache>
            </c:numRef>
          </c:val>
        </c:ser>
        <c:ser>
          <c:idx val="3"/>
          <c:order val="3"/>
          <c:tx>
            <c:strRef>
              <c:f>Sheet1!$E$1</c:f>
              <c:strCache>
                <c:ptCount val="1"/>
                <c:pt idx="0">
                  <c:v>Never</c:v>
                </c:pt>
              </c:strCache>
            </c:strRef>
          </c:tx>
          <c:spPr>
            <a:solidFill>
              <a:schemeClr val="accent1"/>
            </a:solidFill>
          </c:spPr>
          <c:invertIfNegative val="0"/>
          <c:dLbls>
            <c:dLbl>
              <c:idx val="0"/>
              <c:layout>
                <c:manualLayout>
                  <c:x val="8.5046066619418846E-3"/>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4174344436569808E-2"/>
                  <c:y val="0"/>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922041105598866E-3"/>
                  <c:y val="7.5757575757575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Black</c:v>
                </c:pt>
                <c:pt idx="1">
                  <c:v>Intimate partners</c:v>
                </c:pt>
                <c:pt idx="2">
                  <c:v>Black</c:v>
                </c:pt>
                <c:pt idx="3">
                  <c:v>Your family</c:v>
                </c:pt>
                <c:pt idx="4">
                  <c:v>Black</c:v>
                </c:pt>
                <c:pt idx="5">
                  <c:v>Your friends</c:v>
                </c:pt>
              </c:strCache>
            </c:strRef>
          </c:cat>
          <c:val>
            <c:numRef>
              <c:f>Sheet1!$E$2:$E$7</c:f>
              <c:numCache>
                <c:formatCode>0%</c:formatCode>
                <c:ptCount val="6"/>
                <c:pt idx="0">
                  <c:v>0.34</c:v>
                </c:pt>
                <c:pt idx="1">
                  <c:v>0.63</c:v>
                </c:pt>
                <c:pt idx="2">
                  <c:v>0.31</c:v>
                </c:pt>
                <c:pt idx="3">
                  <c:v>0.5</c:v>
                </c:pt>
                <c:pt idx="4">
                  <c:v>0.27</c:v>
                </c:pt>
                <c:pt idx="5">
                  <c:v>0.48</c:v>
                </c:pt>
              </c:numCache>
            </c:numRef>
          </c:val>
        </c:ser>
        <c:dLbls>
          <c:showLegendKey val="0"/>
          <c:showVal val="0"/>
          <c:showCatName val="0"/>
          <c:showSerName val="0"/>
          <c:showPercent val="0"/>
          <c:showBubbleSize val="0"/>
        </c:dLbls>
        <c:gapWidth val="50"/>
        <c:overlap val="100"/>
        <c:axId val="526180080"/>
        <c:axId val="526180472"/>
      </c:barChart>
      <c:catAx>
        <c:axId val="526180080"/>
        <c:scaling>
          <c:orientation val="minMax"/>
        </c:scaling>
        <c:delete val="1"/>
        <c:axPos val="l"/>
        <c:numFmt formatCode="General" sourceLinked="0"/>
        <c:majorTickMark val="out"/>
        <c:minorTickMark val="none"/>
        <c:tickLblPos val="nextTo"/>
        <c:crossAx val="526180472"/>
        <c:crosses val="autoZero"/>
        <c:auto val="1"/>
        <c:lblAlgn val="ctr"/>
        <c:lblOffset val="100"/>
        <c:noMultiLvlLbl val="0"/>
      </c:catAx>
      <c:valAx>
        <c:axId val="526180472"/>
        <c:scaling>
          <c:orientation val="minMax"/>
        </c:scaling>
        <c:delete val="1"/>
        <c:axPos val="b"/>
        <c:numFmt formatCode="0%" sourceLinked="1"/>
        <c:majorTickMark val="out"/>
        <c:minorTickMark val="none"/>
        <c:tickLblPos val="nextTo"/>
        <c:crossAx val="5261800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5"/>
              </a:solidFill>
            </c:spPr>
          </c:dPt>
          <c:dPt>
            <c:idx val="1"/>
            <c:bubble3D val="0"/>
            <c:spPr>
              <a:solidFill>
                <a:schemeClr val="accent1"/>
              </a:solidFill>
            </c:spPr>
          </c:dPt>
          <c:dPt>
            <c:idx val="2"/>
            <c:bubble3D val="0"/>
            <c:spPr>
              <a:solidFill>
                <a:schemeClr val="bg1">
                  <a:lumMod val="75000"/>
                </a:schemeClr>
              </a:solidFill>
            </c:spPr>
          </c:dPt>
          <c:dLbls>
            <c:dLbl>
              <c:idx val="0"/>
              <c:layout>
                <c:manualLayout>
                  <c:x val="-0.2351384920788184"/>
                  <c:y val="9.9064417444508182E-2"/>
                </c:manualLayout>
              </c:layout>
              <c:showLegendKey val="0"/>
              <c:showVal val="1"/>
              <c:showCatName val="0"/>
              <c:showSerName val="0"/>
              <c:showPercent val="0"/>
              <c:showBubbleSize val="0"/>
              <c:separator>
</c:separator>
              <c:extLst>
                <c:ext xmlns:c15="http://schemas.microsoft.com/office/drawing/2012/chart" uri="{CE6537A1-D6FC-4f65-9D91-7224C49458BB}"/>
              </c:extLst>
            </c:dLbl>
            <c:dLbl>
              <c:idx val="1"/>
              <c:layout>
                <c:manualLayout>
                  <c:x val="0.16738556745710434"/>
                  <c:y val="-9.5878743633866961E-2"/>
                </c:manualLayout>
              </c:layout>
              <c:spPr/>
              <c:txPr>
                <a:bodyPr/>
                <a:lstStyle/>
                <a:p>
                  <a:pPr>
                    <a:defRPr sz="1600">
                      <a:solidFill>
                        <a:schemeClr val="bg1"/>
                      </a:solidFill>
                    </a:defRPr>
                  </a:pPr>
                  <a:endParaRPr lang="en-US"/>
                </a:p>
              </c:txPr>
              <c:showLegendKey val="0"/>
              <c:showVal val="1"/>
              <c:showCatName val="0"/>
              <c:showSerName val="0"/>
              <c:showPercent val="0"/>
              <c:showBubbleSize val="0"/>
              <c:separator>
</c:separator>
              <c:extLst>
                <c:ext xmlns:c15="http://schemas.microsoft.com/office/drawing/2012/chart" uri="{CE6537A1-D6FC-4f65-9D91-7224C49458BB}"/>
              </c:extLst>
            </c:dLbl>
            <c:dLbl>
              <c:idx val="2"/>
              <c:layout>
                <c:manualLayout>
                  <c:x val="0.20036534059662386"/>
                  <c:y val="0.17156141906102798"/>
                </c:manualLayout>
              </c:layout>
              <c:showLegendKey val="0"/>
              <c:showVal val="1"/>
              <c:showCatName val="0"/>
              <c:showSerName val="0"/>
              <c:showPercent val="0"/>
              <c:showBubbleSize val="0"/>
              <c:separator>
</c:separator>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Most have support</c:v>
                </c:pt>
                <c:pt idx="1">
                  <c:v>Most do not have support</c:v>
                </c:pt>
                <c:pt idx="2">
                  <c:v>Don't know</c:v>
                </c:pt>
              </c:strCache>
            </c:strRef>
          </c:cat>
          <c:val>
            <c:numRef>
              <c:f>Sheet1!$B$2:$B$4</c:f>
              <c:numCache>
                <c:formatCode>0%</c:formatCode>
                <c:ptCount val="3"/>
                <c:pt idx="0">
                  <c:v>0.38</c:v>
                </c:pt>
                <c:pt idx="1">
                  <c:v>0.44</c:v>
                </c:pt>
                <c:pt idx="2">
                  <c:v>0.18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Having the support of family and loved ones</c:v>
                </c:pt>
              </c:strCache>
            </c:strRef>
          </c:tx>
          <c:dPt>
            <c:idx val="0"/>
            <c:bubble3D val="0"/>
            <c:spPr>
              <a:solidFill>
                <a:schemeClr val="accent5"/>
              </a:solidFill>
            </c:spPr>
          </c:dPt>
          <c:dPt>
            <c:idx val="1"/>
            <c:bubble3D val="0"/>
            <c:spPr>
              <a:solidFill>
                <a:schemeClr val="accent4"/>
              </a:solidFill>
            </c:spPr>
          </c:dPt>
          <c:dPt>
            <c:idx val="2"/>
            <c:bubble3D val="0"/>
            <c:spPr>
              <a:solidFill>
                <a:schemeClr val="accent2"/>
              </a:solidFill>
            </c:spPr>
          </c:dPt>
          <c:dPt>
            <c:idx val="3"/>
            <c:bubble3D val="0"/>
            <c:spPr>
              <a:solidFill>
                <a:schemeClr val="accent1"/>
              </a:solidFill>
            </c:spPr>
          </c:dPt>
          <c:dLbls>
            <c:dLbl>
              <c:idx val="2"/>
              <c:layout>
                <c:manualLayout>
                  <c:x val="-4.3039780005807299E-2"/>
                  <c:y val="1.6983318496107157E-3"/>
                </c:manualLayout>
              </c:layout>
              <c:showLegendKey val="0"/>
              <c:showVal val="1"/>
              <c:showCatName val="0"/>
              <c:showSerName val="0"/>
              <c:showPercent val="0"/>
              <c:showBubbleSize val="0"/>
              <c:separator>
</c:separator>
              <c:extLst>
                <c:ext xmlns:c15="http://schemas.microsoft.com/office/drawing/2012/chart" uri="{CE6537A1-D6FC-4f65-9D91-7224C49458BB}"/>
              </c:extLst>
            </c:dLbl>
            <c:dLbl>
              <c:idx val="3"/>
              <c:layout>
                <c:manualLayout>
                  <c:x val="7.8897637795275588E-2"/>
                  <c:y val="8.7726140947202436E-3"/>
                </c:manualLayout>
              </c:layout>
              <c:showLegendKey val="0"/>
              <c:showVal val="1"/>
              <c:showCatName val="0"/>
              <c:showSerName val="0"/>
              <c:showPercent val="0"/>
              <c:showBubbleSize val="0"/>
              <c:separator>
</c:separator>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eparator>
</c:separator>
            <c:showLeaderLines val="1"/>
            <c:extLst>
              <c:ext xmlns:c15="http://schemas.microsoft.com/office/drawing/2012/chart" uri="{CE6537A1-D6FC-4f65-9D91-7224C49458BB}"/>
            </c:extLst>
          </c:dLbls>
          <c:cat>
            <c:strRef>
              <c:f>Sheet1!$A$2:$A$5</c:f>
              <c:strCache>
                <c:ptCount val="4"/>
                <c:pt idx="0">
                  <c:v>Very important</c:v>
                </c:pt>
                <c:pt idx="1">
                  <c:v>Somewhat important</c:v>
                </c:pt>
                <c:pt idx="2">
                  <c:v>Not too important</c:v>
                </c:pt>
                <c:pt idx="3">
                  <c:v>Not at all important</c:v>
                </c:pt>
              </c:strCache>
            </c:strRef>
          </c:cat>
          <c:val>
            <c:numRef>
              <c:f>Sheet1!$B$2:$B$5</c:f>
              <c:numCache>
                <c:formatCode>0%</c:formatCode>
                <c:ptCount val="4"/>
                <c:pt idx="0">
                  <c:v>0.91</c:v>
                </c:pt>
                <c:pt idx="1">
                  <c:v>7.0000000000000007E-2</c:v>
                </c:pt>
                <c:pt idx="2">
                  <c:v>0.01</c:v>
                </c:pt>
                <c:pt idx="3">
                  <c:v>0.01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0.66159</cdr:x>
      <cdr:y>0.30303</cdr:y>
    </cdr:from>
    <cdr:to>
      <cdr:x>0.6871</cdr:x>
      <cdr:y>0.30303</cdr:y>
    </cdr:to>
    <cdr:cxnSp macro="">
      <cdr:nvCxnSpPr>
        <cdr:cNvPr id="3" name="Straight Arrow Connector 2"/>
        <cdr:cNvCxnSpPr/>
      </cdr:nvCxnSpPr>
      <cdr:spPr>
        <a:xfrm xmlns:a="http://schemas.openxmlformats.org/drawingml/2006/main" flipH="1">
          <a:off x="5927725" y="1524000"/>
          <a:ext cx="228600" cy="0"/>
        </a:xfrm>
        <a:prstGeom xmlns:a="http://schemas.openxmlformats.org/drawingml/2006/main" prst="straightConnector1">
          <a:avLst/>
        </a:prstGeom>
        <a:ln xmlns:a="http://schemas.openxmlformats.org/drawingml/2006/main" w="12700" cmpd="sng">
          <a:solidFill>
            <a:schemeClr val="bg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0.33809</cdr:x>
      <cdr:y>0.05508</cdr:y>
    </cdr:from>
    <cdr:to>
      <cdr:x>0.61938</cdr:x>
      <cdr:y>0.11628</cdr:y>
    </cdr:to>
    <cdr:sp macro="" textlink="">
      <cdr:nvSpPr>
        <cdr:cNvPr id="2" name="TextBox 1"/>
        <cdr:cNvSpPr txBox="1"/>
      </cdr:nvSpPr>
      <cdr:spPr>
        <a:xfrm xmlns:a="http://schemas.openxmlformats.org/drawingml/2006/main">
          <a:off x="3029267" y="276999"/>
          <a:ext cx="2520316" cy="307787"/>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endParaRPr lang="en-US" sz="1400" b="1" dirty="0" smtClean="0">
            <a:latin typeface="Calibri" pitchFamily="34" charset="0"/>
            <a:cs typeface="Meta Offc Pro"/>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EF280C4-A406-43E6-AD5A-DD80FAE1B400}" type="datetimeFigureOut">
              <a:rPr lang="en-US" smtClean="0"/>
              <a:t>11/17/2015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8A7C87C-6277-4E47-866E-8CA27221FA8C}" type="slidenum">
              <a:rPr lang="en-US" smtClean="0"/>
              <a:t>‹#›</a:t>
            </a:fld>
            <a:endParaRPr lang="en-US"/>
          </a:p>
        </p:txBody>
      </p:sp>
    </p:spTree>
    <p:extLst>
      <p:ext uri="{BB962C8B-B14F-4D97-AF65-F5344CB8AC3E}">
        <p14:creationId xmlns:p14="http://schemas.microsoft.com/office/powerpoint/2010/main" val="3245746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4D92E5-9FFA-458A-9BEA-BDF5C2EF3530}" type="datetimeFigureOut">
              <a:rPr lang="en-US" smtClean="0"/>
              <a:t>11/17/2015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3E76084-7007-4F9A-9BF5-85CA96B02EE7}" type="slidenum">
              <a:rPr lang="en-US" smtClean="0"/>
              <a:t>‹#›</a:t>
            </a:fld>
            <a:endParaRPr lang="en-US" dirty="0"/>
          </a:p>
        </p:txBody>
      </p:sp>
    </p:spTree>
    <p:extLst>
      <p:ext uri="{BB962C8B-B14F-4D97-AF65-F5344CB8AC3E}">
        <p14:creationId xmlns:p14="http://schemas.microsoft.com/office/powerpoint/2010/main" val="277509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Notable difference in</a:t>
            </a:r>
            <a:r>
              <a:rPr lang="en-US" baseline="0" dirty="0" smtClean="0"/>
              <a:t> perspective by race:  59% of Blacks say “VERY” serious problem in GA vs. 29% of whites (84% vs 69% at least somewhat)</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2</a:t>
            </a:fld>
            <a:endParaRPr lang="en-US" dirty="0"/>
          </a:p>
        </p:txBody>
      </p:sp>
    </p:spTree>
    <p:extLst>
      <p:ext uri="{BB962C8B-B14F-4D97-AF65-F5344CB8AC3E}">
        <p14:creationId xmlns:p14="http://schemas.microsoft.com/office/powerpoint/2010/main" val="1260663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19</a:t>
            </a:fld>
            <a:endParaRPr lang="en-US" dirty="0"/>
          </a:p>
        </p:txBody>
      </p:sp>
    </p:spTree>
    <p:extLst>
      <p:ext uri="{BB962C8B-B14F-4D97-AF65-F5344CB8AC3E}">
        <p14:creationId xmlns:p14="http://schemas.microsoft.com/office/powerpoint/2010/main" val="488374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705673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3</a:t>
            </a:fld>
            <a:endParaRPr lang="en-US" dirty="0"/>
          </a:p>
        </p:txBody>
      </p:sp>
    </p:spTree>
    <p:extLst>
      <p:ext uri="{BB962C8B-B14F-4D97-AF65-F5344CB8AC3E}">
        <p14:creationId xmlns:p14="http://schemas.microsoft.com/office/powerpoint/2010/main" val="3808707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in three (35%) Blacks are “VERY concerned” personally about getting HIV vs. 8% of whites; reverse of 32% vs. 62% “not at all worried” also notable. (48% vs. 15% at least somewhat).  The Black residents who are most concerned personally are not in committed relationships and have lower incomes / education.</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4</a:t>
            </a:fld>
            <a:endParaRPr lang="en-US" dirty="0"/>
          </a:p>
        </p:txBody>
      </p:sp>
    </p:spTree>
    <p:extLst>
      <p:ext uri="{BB962C8B-B14F-4D97-AF65-F5344CB8AC3E}">
        <p14:creationId xmlns:p14="http://schemas.microsoft.com/office/powerpoint/2010/main" val="950287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5</a:t>
            </a:fld>
            <a:endParaRPr lang="en-US" dirty="0"/>
          </a:p>
        </p:txBody>
      </p:sp>
    </p:spTree>
    <p:extLst>
      <p:ext uri="{BB962C8B-B14F-4D97-AF65-F5344CB8AC3E}">
        <p14:creationId xmlns:p14="http://schemas.microsoft.com/office/powerpoint/2010/main" val="2192857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Georgians</a:t>
            </a:r>
            <a:r>
              <a:rPr lang="en-US" baseline="0" dirty="0" smtClean="0"/>
              <a:t> not talking much about HIV with anyone close to them.  While Blacks more likely, still MOST are not talking with people close to them regularly – despite lots of concern, both personally and where they live.</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212499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Georgians</a:t>
            </a:r>
            <a:r>
              <a:rPr lang="en-US" baseline="0" dirty="0" smtClean="0"/>
              <a:t> not talking much about HIV with anyone close to them.  While Blacks more likely, still MOST are not talking with people close to them regularly – despite lots of concern, both personally and where they live</a:t>
            </a:r>
            <a:r>
              <a:rPr lang="en-US" baseline="0" dirty="0" smtClean="0">
                <a:solidFill>
                  <a:srgbClr val="FFFF00"/>
                </a:solidFill>
              </a:rPr>
              <a:t>.  </a:t>
            </a:r>
            <a:endParaRPr lang="en-US" dirty="0" smtClean="0"/>
          </a:p>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8</a:t>
            </a:fld>
            <a:endParaRPr lang="en-US" dirty="0"/>
          </a:p>
        </p:txBody>
      </p:sp>
    </p:spTree>
    <p:extLst>
      <p:ext uri="{BB962C8B-B14F-4D97-AF65-F5344CB8AC3E}">
        <p14:creationId xmlns:p14="http://schemas.microsoft.com/office/powerpoint/2010/main" val="2212499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Blacks perceive more stigma around HIV – also have</a:t>
            </a:r>
            <a:r>
              <a:rPr lang="en-US" baseline="0" dirty="0" smtClean="0"/>
              <a:t> more experience with HIV – though most people agree regardless of race.</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10</a:t>
            </a:fld>
            <a:endParaRPr lang="en-US" dirty="0"/>
          </a:p>
        </p:txBody>
      </p:sp>
    </p:spTree>
    <p:extLst>
      <p:ext uri="{BB962C8B-B14F-4D97-AF65-F5344CB8AC3E}">
        <p14:creationId xmlns:p14="http://schemas.microsoft.com/office/powerpoint/2010/main" val="1300782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r>
              <a:rPr lang="en-US" baseline="0" dirty="0" smtClean="0"/>
              <a:t> slightly higher percent hold misperceptions among Blacks</a:t>
            </a:r>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12</a:t>
            </a:fld>
            <a:endParaRPr lang="en-US" dirty="0"/>
          </a:p>
        </p:txBody>
      </p:sp>
    </p:spTree>
    <p:extLst>
      <p:ext uri="{BB962C8B-B14F-4D97-AF65-F5344CB8AC3E}">
        <p14:creationId xmlns:p14="http://schemas.microsoft.com/office/powerpoint/2010/main" val="2423608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NOTE from SL:  </a:t>
            </a:r>
            <a:r>
              <a:rPr lang="en-US" dirty="0"/>
              <a:t>those under 65 are more likely to have talked to a provider. ** But this would not account for such a big difference, assuming half population is not over 65? A similar pattern is among Black/age, but sample sizes are not large enough to show.  Also significant are knowing someone living with HIV/AIDS, and having been tested in the past year.  And Blacks who have children ages 21 and younger. **Did we run a test of significance for all demos?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13</a:t>
            </a:fld>
            <a:endParaRPr lang="en-US" dirty="0"/>
          </a:p>
        </p:txBody>
      </p:sp>
    </p:spTree>
    <p:extLst>
      <p:ext uri="{BB962C8B-B14F-4D97-AF65-F5344CB8AC3E}">
        <p14:creationId xmlns:p14="http://schemas.microsoft.com/office/powerpoint/2010/main" val="3144035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097280"/>
            <a:ext cx="896112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36532345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77088963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42407527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0"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0" i="0" baseline="0">
                <a:solidFill>
                  <a:schemeClr val="bg1"/>
                </a:solidFill>
                <a:latin typeface="Calibri" pitchFamily="34" charset="0"/>
                <a:cs typeface="Calibri" pitchFamily="34" charset="0"/>
              </a:defRPr>
            </a:lvl1pPr>
          </a:lstStyle>
          <a:p>
            <a:pPr lvl="0"/>
            <a:r>
              <a:rPr lang="en-US" dirty="0" smtClean="0"/>
              <a:t>Authors</a:t>
            </a:r>
            <a:endParaRPr lang="en-US" dirty="0"/>
          </a:p>
        </p:txBody>
      </p:sp>
      <p:sp>
        <p:nvSpPr>
          <p:cNvPr id="24" name="Content Placeholder 23"/>
          <p:cNvSpPr>
            <a:spLocks noGrp="1"/>
          </p:cNvSpPr>
          <p:nvPr>
            <p:ph sz="quarter" idx="14" hasCustomPrompt="1"/>
          </p:nvPr>
        </p:nvSpPr>
        <p:spPr>
          <a:xfrm>
            <a:off x="4480280" y="6174160"/>
            <a:ext cx="4416425" cy="531440"/>
          </a:xfrm>
          <a:prstGeom prst="rect">
            <a:avLst/>
          </a:prstGeom>
        </p:spPr>
        <p:txBody>
          <a:bodyPr vert="horz"/>
          <a:lstStyle>
            <a:lvl1pPr marL="0" indent="0" algn="r">
              <a:buFontTx/>
              <a:buNone/>
              <a:defRPr sz="1200" b="0" i="0" baseline="0">
                <a:solidFill>
                  <a:schemeClr val="tx1"/>
                </a:solidFill>
                <a:latin typeface="Calibri" pitchFamily="34" charset="0"/>
                <a:cs typeface="Calibri" pitchFamily="34" charset="0"/>
              </a:defRPr>
            </a:lvl1pPr>
          </a:lstStyle>
          <a:p>
            <a:pPr lvl="0"/>
            <a:r>
              <a:rPr lang="en-US" dirty="0" smtClean="0"/>
              <a:t>Date: January 23, 2013</a:t>
            </a:r>
          </a:p>
          <a:p>
            <a:pPr lvl="0"/>
            <a:r>
              <a:rPr lang="en-US" dirty="0" smtClean="0"/>
              <a:t>Location: Washington D.C.</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aseline="0">
                <a:solidFill>
                  <a:schemeClr val="bg1"/>
                </a:solidFill>
                <a:latin typeface="Calibri" pitchFamily="34" charset="0"/>
                <a:cs typeface="Calibri"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27847948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3751173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12497984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2688167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31471196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157723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3"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Exhibit </a:t>
            </a:r>
            <a:fld id="{0C16F13B-3659-4888-B784-82F22626CC5F}" type="slidenum">
              <a:rPr lang="en-US" sz="1400" b="1" smtClean="0">
                <a:latin typeface="Calibri" pitchFamily="34" charset="0"/>
                <a:cs typeface="Meta Offc Pro"/>
              </a:rPr>
              <a:pPr algn="l"/>
              <a:t>‹#›</a:t>
            </a:fld>
            <a:endParaRPr lang="en-US" sz="1400" b="1" dirty="0" smtClean="0">
              <a:latin typeface="Calibri" pitchFamily="34" charset="0"/>
              <a:cs typeface="Meta Offc Pro"/>
            </a:endParaRPr>
          </a:p>
        </p:txBody>
      </p:sp>
    </p:spTree>
    <p:extLst>
      <p:ext uri="{BB962C8B-B14F-4D97-AF65-F5344CB8AC3E}">
        <p14:creationId xmlns:p14="http://schemas.microsoft.com/office/powerpoint/2010/main" val="6482460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
        <p:nvSpPr>
          <p:cNvPr id="4" name="TextBox 3"/>
          <p:cNvSpPr txBox="1"/>
          <p:nvPr/>
        </p:nvSpPr>
        <p:spPr>
          <a:xfrm>
            <a:off x="91440" y="91440"/>
            <a:ext cx="8961120" cy="307777"/>
          </a:xfrm>
          <a:prstGeom prst="rect">
            <a:avLst/>
          </a:prstGeom>
          <a:noFill/>
        </p:spPr>
        <p:txBody>
          <a:bodyPr wrap="square" rtlCol="0">
            <a:spAutoFit/>
          </a:bodyPr>
          <a:lstStyle/>
          <a:p>
            <a:pPr algn="l"/>
            <a:r>
              <a:rPr lang="en-US" sz="1400" b="1" dirty="0" smtClean="0">
                <a:latin typeface="Calibri" pitchFamily="34" charset="0"/>
                <a:cs typeface="Meta Offc Pro"/>
              </a:rPr>
              <a:t>Figure </a:t>
            </a:r>
            <a:fld id="{0C16F13B-3659-4888-B784-82F22626CC5F}" type="slidenum">
              <a:rPr lang="en-US" sz="1400" b="1" smtClean="0">
                <a:latin typeface="Calibri" pitchFamily="34" charset="0"/>
                <a:cs typeface="Meta Offc Pro"/>
              </a:rPr>
              <a:pPr algn="l"/>
              <a:t>‹#›</a:t>
            </a:fld>
            <a:endParaRPr lang="en-US" sz="1400" b="1" dirty="0" smtClean="0">
              <a:latin typeface="Calibri" pitchFamily="34" charset="0"/>
              <a:cs typeface="Meta Offc Pro"/>
            </a:endParaRPr>
          </a:p>
        </p:txBody>
      </p:sp>
    </p:spTree>
    <p:extLst>
      <p:ext uri="{BB962C8B-B14F-4D97-AF65-F5344CB8AC3E}">
        <p14:creationId xmlns:p14="http://schemas.microsoft.com/office/powerpoint/2010/main" val="188278977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30541" y="1554480"/>
            <a:ext cx="8682918" cy="4481320"/>
          </a:xfrm>
          <a:prstGeom prst="rect">
            <a:avLst/>
          </a:prstGeom>
          <a:solidFill>
            <a:srgbClr val="0B78B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pic>
        <p:nvPicPr>
          <p:cNvPr id="7" name="Picture 6"/>
          <p:cNvPicPr>
            <a:picLocks noChangeAspect="1" noChangeArrowheads="1"/>
          </p:cNvPicPr>
          <p:nvPr/>
        </p:nvPicPr>
        <p:blipFill>
          <a:blip r:embed="rId3" cstate="print"/>
          <a:srcRect/>
          <a:stretch>
            <a:fillRect/>
          </a:stretch>
        </p:blipFill>
        <p:spPr bwMode="auto">
          <a:xfrm>
            <a:off x="230541" y="228600"/>
            <a:ext cx="1087719" cy="1093258"/>
          </a:xfrm>
          <a:prstGeom prst="rect">
            <a:avLst/>
          </a:prstGeom>
          <a:noFill/>
        </p:spPr>
      </p:pic>
    </p:spTree>
    <p:extLst>
      <p:ext uri="{BB962C8B-B14F-4D97-AF65-F5344CB8AC3E}">
        <p14:creationId xmlns:p14="http://schemas.microsoft.com/office/powerpoint/2010/main" val="406593133"/>
      </p:ext>
    </p:extLst>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txStyles>
    <p:titleStyle>
      <a:lvl1pPr algn="l" defTabSz="457200" rtl="0" eaLnBrk="1" latinLnBrk="0" hangingPunct="1">
        <a:spcBef>
          <a:spcPct val="0"/>
        </a:spcBef>
        <a:buNone/>
        <a:defRPr sz="3200" kern="1200" baseline="0">
          <a:solidFill>
            <a:schemeClr val="bg1"/>
          </a:solidFill>
          <a:latin typeface="MetaSerif-Book"/>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3.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aapor.org/Transparency_Initiative.ht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Public Attitudes and Knowledge about HIV/AIDS in Georgia</a:t>
            </a:r>
            <a:endParaRPr lang="en-US" dirty="0"/>
          </a:p>
        </p:txBody>
      </p:sp>
      <p:sp>
        <p:nvSpPr>
          <p:cNvPr id="6" name="Text Placeholder 5"/>
          <p:cNvSpPr>
            <a:spLocks noGrp="1"/>
          </p:cNvSpPr>
          <p:nvPr>
            <p:ph type="body" sz="quarter" idx="10"/>
          </p:nvPr>
        </p:nvSpPr>
        <p:spPr/>
        <p:txBody>
          <a:bodyPr/>
          <a:lstStyle/>
          <a:p>
            <a:r>
              <a:rPr lang="en-US" sz="1800" b="1" dirty="0" smtClean="0"/>
              <a:t>Kaiser Family Foundation</a:t>
            </a:r>
          </a:p>
        </p:txBody>
      </p:sp>
      <p:sp>
        <p:nvSpPr>
          <p:cNvPr id="9" name="Content Placeholder 8"/>
          <p:cNvSpPr>
            <a:spLocks noGrp="1"/>
          </p:cNvSpPr>
          <p:nvPr>
            <p:ph sz="quarter" idx="13"/>
          </p:nvPr>
        </p:nvSpPr>
        <p:spPr>
          <a:xfrm>
            <a:off x="444466" y="4238484"/>
            <a:ext cx="6718333" cy="1019316"/>
          </a:xfrm>
        </p:spPr>
        <p:txBody>
          <a:bodyPr/>
          <a:lstStyle/>
          <a:p>
            <a:r>
              <a:rPr lang="en-US" dirty="0" smtClean="0"/>
              <a:t>Chart Pack</a:t>
            </a:r>
          </a:p>
          <a:p>
            <a:r>
              <a:rPr lang="en-US" smtClean="0"/>
              <a:t>November 2015</a:t>
            </a:r>
            <a:endParaRPr lang="en-US" dirty="0">
              <a:solidFill>
                <a:srgbClr val="FFFF00"/>
              </a:solidFill>
            </a:endParaRPr>
          </a:p>
        </p:txBody>
      </p:sp>
    </p:spTree>
    <p:extLst>
      <p:ext uri="{BB962C8B-B14F-4D97-AF65-F5344CB8AC3E}">
        <p14:creationId xmlns:p14="http://schemas.microsoft.com/office/powerpoint/2010/main" val="22099280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1307068"/>
            <a:ext cx="3032761" cy="738664"/>
          </a:xfrm>
          <a:prstGeom prst="rect">
            <a:avLst/>
          </a:prstGeom>
          <a:noFill/>
        </p:spPr>
        <p:txBody>
          <a:bodyPr wrap="square" rtlCol="0">
            <a:spAutoFit/>
          </a:bodyPr>
          <a:lstStyle/>
          <a:p>
            <a:pPr algn="ctr"/>
            <a:r>
              <a:rPr lang="en-US" sz="1400" b="1" dirty="0">
                <a:solidFill>
                  <a:srgbClr val="000000"/>
                </a:solidFill>
              </a:rPr>
              <a:t>Do you think that most people with HIV in Georgia have the support of their </a:t>
            </a:r>
            <a:r>
              <a:rPr lang="en-US" sz="1400" b="1" dirty="0" smtClean="0">
                <a:solidFill>
                  <a:srgbClr val="000000"/>
                </a:solidFill>
              </a:rPr>
              <a:t>family </a:t>
            </a:r>
            <a:r>
              <a:rPr lang="en-US" sz="1400" b="1" dirty="0">
                <a:solidFill>
                  <a:srgbClr val="000000"/>
                </a:solidFill>
              </a:rPr>
              <a:t>and loved ones?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46201679"/>
              </p:ext>
            </p:extLst>
          </p:nvPr>
        </p:nvGraphicFramePr>
        <p:xfrm>
          <a:off x="6172836" y="2026920"/>
          <a:ext cx="2925763" cy="460248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p:cNvSpPr>
            <a:spLocks noGrp="1"/>
          </p:cNvSpPr>
          <p:nvPr>
            <p:ph type="body" sz="quarter" idx="11"/>
          </p:nvPr>
        </p:nvSpPr>
        <p:spPr/>
        <p:txBody>
          <a:bodyPr/>
          <a:lstStyle/>
          <a:p>
            <a:r>
              <a:rPr lang="en-US" sz="1100" dirty="0"/>
              <a:t>Note: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4" name="Title 3"/>
          <p:cNvSpPr>
            <a:spLocks noGrp="1"/>
          </p:cNvSpPr>
          <p:nvPr>
            <p:ph type="title"/>
          </p:nvPr>
        </p:nvSpPr>
        <p:spPr/>
        <p:txBody>
          <a:bodyPr/>
          <a:lstStyle/>
          <a:p>
            <a:r>
              <a:rPr lang="en-US" sz="2400" dirty="0" smtClean="0"/>
              <a:t>Georgians overwhelmingly agree support of loved ones is important to well-being of people with HIV, yet say most don’t get it</a:t>
            </a:r>
            <a:endParaRPr lang="en-US" dirty="0"/>
          </a:p>
        </p:txBody>
      </p:sp>
      <p:graphicFrame>
        <p:nvGraphicFramePr>
          <p:cNvPr id="11" name="Content Placeholder 10"/>
          <p:cNvGraphicFramePr>
            <a:graphicFrameLocks noGrp="1"/>
          </p:cNvGraphicFramePr>
          <p:nvPr>
            <p:ph idx="12"/>
            <p:extLst>
              <p:ext uri="{D42A27DB-BD31-4B8C-83A1-F6EECF244321}">
                <p14:modId xmlns:p14="http://schemas.microsoft.com/office/powerpoint/2010/main" val="3012756879"/>
              </p:ext>
            </p:extLst>
          </p:nvPr>
        </p:nvGraphicFramePr>
        <p:xfrm>
          <a:off x="121286" y="2027237"/>
          <a:ext cx="2927350" cy="46021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ontent Placeholder 11"/>
          <p:cNvGraphicFramePr>
            <a:graphicFrameLocks noGrp="1"/>
          </p:cNvGraphicFramePr>
          <p:nvPr>
            <p:ph idx="13"/>
            <p:extLst>
              <p:ext uri="{D42A27DB-BD31-4B8C-83A1-F6EECF244321}">
                <p14:modId xmlns:p14="http://schemas.microsoft.com/office/powerpoint/2010/main" val="232167570"/>
              </p:ext>
            </p:extLst>
          </p:nvPr>
        </p:nvGraphicFramePr>
        <p:xfrm>
          <a:off x="3147061" y="2027237"/>
          <a:ext cx="2925762" cy="4602163"/>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76200" y="1295400"/>
            <a:ext cx="3032761" cy="954107"/>
          </a:xfrm>
          <a:prstGeom prst="rect">
            <a:avLst/>
          </a:prstGeom>
          <a:noFill/>
        </p:spPr>
        <p:txBody>
          <a:bodyPr wrap="square" rtlCol="0">
            <a:spAutoFit/>
          </a:bodyPr>
          <a:lstStyle/>
          <a:p>
            <a:pPr algn="ctr"/>
            <a:r>
              <a:rPr lang="en-US" sz="1400" dirty="0">
                <a:solidFill>
                  <a:srgbClr val="000000"/>
                </a:solidFill>
              </a:rPr>
              <a:t>How important do you </a:t>
            </a:r>
            <a:r>
              <a:rPr lang="en-US" sz="1400" dirty="0" smtClean="0">
                <a:solidFill>
                  <a:srgbClr val="000000"/>
                </a:solidFill>
              </a:rPr>
              <a:t>think </a:t>
            </a:r>
            <a:r>
              <a:rPr lang="en-US" sz="1400" b="1" dirty="0" smtClean="0">
                <a:solidFill>
                  <a:srgbClr val="000000"/>
                </a:solidFill>
                <a:cs typeface="Meta Offc Pro"/>
              </a:rPr>
              <a:t>having </a:t>
            </a:r>
            <a:r>
              <a:rPr lang="en-US" sz="1400" b="1" dirty="0">
                <a:solidFill>
                  <a:srgbClr val="000000"/>
                </a:solidFill>
                <a:cs typeface="Meta Offc Pro"/>
              </a:rPr>
              <a:t>the support of family and loved </a:t>
            </a:r>
            <a:r>
              <a:rPr lang="en-US" sz="1400" b="1" dirty="0" smtClean="0">
                <a:solidFill>
                  <a:srgbClr val="000000"/>
                </a:solidFill>
                <a:cs typeface="Meta Offc Pro"/>
              </a:rPr>
              <a:t>ones </a:t>
            </a:r>
            <a:r>
              <a:rPr lang="en-US" sz="1400" dirty="0" smtClean="0">
                <a:solidFill>
                  <a:srgbClr val="000000"/>
                </a:solidFill>
              </a:rPr>
              <a:t>is </a:t>
            </a:r>
            <a:r>
              <a:rPr lang="en-US" sz="1400" dirty="0">
                <a:solidFill>
                  <a:srgbClr val="000000"/>
                </a:solidFill>
              </a:rPr>
              <a:t>for the health and wellbeing of people with HIV?</a:t>
            </a:r>
          </a:p>
        </p:txBody>
      </p:sp>
      <p:sp>
        <p:nvSpPr>
          <p:cNvPr id="10" name="TextBox 9"/>
          <p:cNvSpPr txBox="1"/>
          <p:nvPr/>
        </p:nvSpPr>
        <p:spPr>
          <a:xfrm>
            <a:off x="3108961" y="1295400"/>
            <a:ext cx="3032761" cy="954107"/>
          </a:xfrm>
          <a:prstGeom prst="rect">
            <a:avLst/>
          </a:prstGeom>
          <a:noFill/>
        </p:spPr>
        <p:txBody>
          <a:bodyPr wrap="square" rtlCol="0">
            <a:spAutoFit/>
          </a:bodyPr>
          <a:lstStyle/>
          <a:p>
            <a:pPr algn="ctr"/>
            <a:r>
              <a:rPr lang="en-US" sz="1400" dirty="0">
                <a:solidFill>
                  <a:srgbClr val="000000"/>
                </a:solidFill>
              </a:rPr>
              <a:t>How important do you </a:t>
            </a:r>
            <a:r>
              <a:rPr lang="en-US" sz="1400" dirty="0" smtClean="0">
                <a:solidFill>
                  <a:srgbClr val="000000"/>
                </a:solidFill>
              </a:rPr>
              <a:t>think </a:t>
            </a:r>
            <a:r>
              <a:rPr lang="en-US" sz="1400" b="1" dirty="0" smtClean="0">
                <a:solidFill>
                  <a:srgbClr val="000000"/>
                </a:solidFill>
              </a:rPr>
              <a:t>b</a:t>
            </a:r>
            <a:r>
              <a:rPr lang="en-US" sz="1400" b="1" dirty="0" smtClean="0">
                <a:solidFill>
                  <a:srgbClr val="000000"/>
                </a:solidFill>
                <a:cs typeface="Meta Offc Pro"/>
              </a:rPr>
              <a:t>eing </a:t>
            </a:r>
            <a:r>
              <a:rPr lang="en-US" sz="1400" b="1" dirty="0">
                <a:solidFill>
                  <a:srgbClr val="000000"/>
                </a:solidFill>
                <a:cs typeface="Meta Offc Pro"/>
              </a:rPr>
              <a:t>able to be open with family and friends about having </a:t>
            </a:r>
            <a:r>
              <a:rPr lang="en-US" sz="1400" b="1" dirty="0" smtClean="0">
                <a:solidFill>
                  <a:srgbClr val="000000"/>
                </a:solidFill>
                <a:cs typeface="Meta Offc Pro"/>
              </a:rPr>
              <a:t>HIV</a:t>
            </a:r>
            <a:r>
              <a:rPr lang="en-US" sz="1400" dirty="0" smtClean="0">
                <a:solidFill>
                  <a:srgbClr val="000000"/>
                </a:solidFill>
              </a:rPr>
              <a:t> </a:t>
            </a:r>
            <a:r>
              <a:rPr lang="en-US" sz="1400" dirty="0">
                <a:solidFill>
                  <a:srgbClr val="000000"/>
                </a:solidFill>
              </a:rPr>
              <a:t>is for the health and wellbeing of people with HIV?</a:t>
            </a:r>
          </a:p>
        </p:txBody>
      </p:sp>
      <p:cxnSp>
        <p:nvCxnSpPr>
          <p:cNvPr id="13" name="Straight Connector 12"/>
          <p:cNvCxnSpPr/>
          <p:nvPr/>
        </p:nvCxnSpPr>
        <p:spPr>
          <a:xfrm>
            <a:off x="6172200" y="1371600"/>
            <a:ext cx="0" cy="487680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528561" y="3637617"/>
            <a:ext cx="1143000" cy="523220"/>
          </a:xfrm>
          <a:prstGeom prst="rect">
            <a:avLst/>
          </a:prstGeom>
          <a:noFill/>
        </p:spPr>
        <p:txBody>
          <a:bodyPr wrap="square" rtlCol="0">
            <a:spAutoFit/>
          </a:bodyPr>
          <a:lstStyle/>
          <a:p>
            <a:pPr algn="ctr"/>
            <a:r>
              <a:rPr lang="en-US" sz="1400" dirty="0" smtClean="0">
                <a:solidFill>
                  <a:srgbClr val="000000"/>
                </a:solidFill>
              </a:rPr>
              <a:t>Most have support</a:t>
            </a:r>
            <a:endParaRPr lang="en-US" sz="1400" dirty="0">
              <a:solidFill>
                <a:srgbClr val="000000"/>
              </a:solidFill>
            </a:endParaRPr>
          </a:p>
        </p:txBody>
      </p:sp>
      <p:sp>
        <p:nvSpPr>
          <p:cNvPr id="18" name="TextBox 17"/>
          <p:cNvSpPr txBox="1"/>
          <p:nvPr/>
        </p:nvSpPr>
        <p:spPr>
          <a:xfrm>
            <a:off x="6591617" y="4323417"/>
            <a:ext cx="1143000" cy="523220"/>
          </a:xfrm>
          <a:prstGeom prst="rect">
            <a:avLst/>
          </a:prstGeom>
          <a:noFill/>
        </p:spPr>
        <p:txBody>
          <a:bodyPr wrap="square" rtlCol="0">
            <a:spAutoFit/>
          </a:bodyPr>
          <a:lstStyle/>
          <a:p>
            <a:pPr algn="ctr"/>
            <a:r>
              <a:rPr lang="en-US" sz="1400" dirty="0" smtClean="0">
                <a:solidFill>
                  <a:schemeClr val="bg1"/>
                </a:solidFill>
              </a:rPr>
              <a:t>Most do not have support</a:t>
            </a:r>
            <a:endParaRPr lang="en-US" sz="1400" dirty="0">
              <a:solidFill>
                <a:schemeClr val="bg1"/>
              </a:solidFill>
            </a:endParaRPr>
          </a:p>
        </p:txBody>
      </p:sp>
      <p:sp>
        <p:nvSpPr>
          <p:cNvPr id="19" name="TextBox 18"/>
          <p:cNvSpPr txBox="1"/>
          <p:nvPr/>
        </p:nvSpPr>
        <p:spPr>
          <a:xfrm>
            <a:off x="6705600" y="3352800"/>
            <a:ext cx="990600" cy="523220"/>
          </a:xfrm>
          <a:prstGeom prst="rect">
            <a:avLst/>
          </a:prstGeom>
          <a:noFill/>
        </p:spPr>
        <p:txBody>
          <a:bodyPr wrap="square" rtlCol="0">
            <a:spAutoFit/>
          </a:bodyPr>
          <a:lstStyle/>
          <a:p>
            <a:pPr algn="ctr"/>
            <a:r>
              <a:rPr lang="en-US" sz="1400" dirty="0" smtClean="0">
                <a:solidFill>
                  <a:srgbClr val="000000"/>
                </a:solidFill>
              </a:rPr>
              <a:t>Don’t know</a:t>
            </a:r>
            <a:endParaRPr lang="en-US" sz="1400" dirty="0">
              <a:solidFill>
                <a:srgbClr val="000000"/>
              </a:solidFill>
            </a:endParaRPr>
          </a:p>
        </p:txBody>
      </p:sp>
      <p:sp>
        <p:nvSpPr>
          <p:cNvPr id="20" name="TextBox 19"/>
          <p:cNvSpPr txBox="1"/>
          <p:nvPr/>
        </p:nvSpPr>
        <p:spPr>
          <a:xfrm>
            <a:off x="975361" y="4615060"/>
            <a:ext cx="1371600" cy="307777"/>
          </a:xfrm>
          <a:prstGeom prst="rect">
            <a:avLst/>
          </a:prstGeom>
          <a:noFill/>
        </p:spPr>
        <p:txBody>
          <a:bodyPr wrap="square" rtlCol="0">
            <a:spAutoFit/>
          </a:bodyPr>
          <a:lstStyle/>
          <a:p>
            <a:pPr algn="ctr"/>
            <a:r>
              <a:rPr lang="en-US" sz="1400" dirty="0" smtClean="0">
                <a:solidFill>
                  <a:srgbClr val="000000"/>
                </a:solidFill>
              </a:rPr>
              <a:t>Very important</a:t>
            </a:r>
            <a:endParaRPr lang="en-US" sz="1400" dirty="0">
              <a:solidFill>
                <a:srgbClr val="000000"/>
              </a:solidFill>
            </a:endParaRPr>
          </a:p>
        </p:txBody>
      </p:sp>
      <p:sp>
        <p:nvSpPr>
          <p:cNvPr id="21" name="TextBox 20"/>
          <p:cNvSpPr txBox="1"/>
          <p:nvPr/>
        </p:nvSpPr>
        <p:spPr>
          <a:xfrm>
            <a:off x="4031298" y="4618037"/>
            <a:ext cx="1371600" cy="307777"/>
          </a:xfrm>
          <a:prstGeom prst="rect">
            <a:avLst/>
          </a:prstGeom>
          <a:noFill/>
        </p:spPr>
        <p:txBody>
          <a:bodyPr wrap="square" rtlCol="0">
            <a:spAutoFit/>
          </a:bodyPr>
          <a:lstStyle/>
          <a:p>
            <a:pPr algn="ctr"/>
            <a:r>
              <a:rPr lang="en-US" sz="1400" dirty="0" smtClean="0">
                <a:solidFill>
                  <a:srgbClr val="000000"/>
                </a:solidFill>
              </a:rPr>
              <a:t>Very important</a:t>
            </a:r>
            <a:endParaRPr lang="en-US" sz="1400" dirty="0">
              <a:solidFill>
                <a:srgbClr val="000000"/>
              </a:solidFill>
            </a:endParaRPr>
          </a:p>
        </p:txBody>
      </p:sp>
      <p:sp>
        <p:nvSpPr>
          <p:cNvPr id="22" name="TextBox 21"/>
          <p:cNvSpPr txBox="1"/>
          <p:nvPr/>
        </p:nvSpPr>
        <p:spPr>
          <a:xfrm>
            <a:off x="518161" y="3475037"/>
            <a:ext cx="1150619" cy="523220"/>
          </a:xfrm>
          <a:prstGeom prst="rect">
            <a:avLst/>
          </a:prstGeom>
          <a:noFill/>
        </p:spPr>
        <p:txBody>
          <a:bodyPr wrap="square" rtlCol="0">
            <a:spAutoFit/>
          </a:bodyPr>
          <a:lstStyle/>
          <a:p>
            <a:pPr algn="ctr"/>
            <a:r>
              <a:rPr lang="en-US" sz="1400" dirty="0" smtClean="0">
                <a:solidFill>
                  <a:srgbClr val="000000"/>
                </a:solidFill>
              </a:rPr>
              <a:t>Somewhat important</a:t>
            </a:r>
            <a:endParaRPr lang="en-US" sz="1400" dirty="0">
              <a:solidFill>
                <a:srgbClr val="000000"/>
              </a:solidFill>
            </a:endParaRPr>
          </a:p>
        </p:txBody>
      </p:sp>
      <p:sp>
        <p:nvSpPr>
          <p:cNvPr id="23" name="TextBox 22"/>
          <p:cNvSpPr txBox="1"/>
          <p:nvPr/>
        </p:nvSpPr>
        <p:spPr>
          <a:xfrm>
            <a:off x="3566479" y="3637617"/>
            <a:ext cx="1150619" cy="523220"/>
          </a:xfrm>
          <a:prstGeom prst="rect">
            <a:avLst/>
          </a:prstGeom>
          <a:noFill/>
        </p:spPr>
        <p:txBody>
          <a:bodyPr wrap="square" rtlCol="0">
            <a:spAutoFit/>
          </a:bodyPr>
          <a:lstStyle/>
          <a:p>
            <a:pPr algn="ctr"/>
            <a:r>
              <a:rPr lang="en-US" sz="1400" dirty="0" smtClean="0">
                <a:solidFill>
                  <a:srgbClr val="000000"/>
                </a:solidFill>
              </a:rPr>
              <a:t>Somewhat important</a:t>
            </a:r>
            <a:endParaRPr lang="en-US" sz="1400" dirty="0">
              <a:solidFill>
                <a:srgbClr val="000000"/>
              </a:solidFill>
            </a:endParaRPr>
          </a:p>
        </p:txBody>
      </p:sp>
      <p:sp>
        <p:nvSpPr>
          <p:cNvPr id="24" name="TextBox 23"/>
          <p:cNvSpPr txBox="1"/>
          <p:nvPr/>
        </p:nvSpPr>
        <p:spPr>
          <a:xfrm>
            <a:off x="434342" y="2438400"/>
            <a:ext cx="1150619" cy="523220"/>
          </a:xfrm>
          <a:prstGeom prst="rect">
            <a:avLst/>
          </a:prstGeom>
          <a:noFill/>
        </p:spPr>
        <p:txBody>
          <a:bodyPr wrap="square" rtlCol="0">
            <a:spAutoFit/>
          </a:bodyPr>
          <a:lstStyle/>
          <a:p>
            <a:pPr algn="ctr"/>
            <a:r>
              <a:rPr lang="en-US" sz="1400" dirty="0" smtClean="0">
                <a:solidFill>
                  <a:srgbClr val="000000"/>
                </a:solidFill>
              </a:rPr>
              <a:t>Not too important</a:t>
            </a:r>
            <a:endParaRPr lang="en-US" sz="1400" dirty="0">
              <a:solidFill>
                <a:srgbClr val="000000"/>
              </a:solidFill>
            </a:endParaRPr>
          </a:p>
        </p:txBody>
      </p:sp>
      <p:sp>
        <p:nvSpPr>
          <p:cNvPr id="25" name="TextBox 24"/>
          <p:cNvSpPr txBox="1"/>
          <p:nvPr/>
        </p:nvSpPr>
        <p:spPr>
          <a:xfrm>
            <a:off x="1501142" y="2438400"/>
            <a:ext cx="1150619" cy="523220"/>
          </a:xfrm>
          <a:prstGeom prst="rect">
            <a:avLst/>
          </a:prstGeom>
          <a:noFill/>
        </p:spPr>
        <p:txBody>
          <a:bodyPr wrap="square" rtlCol="0">
            <a:spAutoFit/>
          </a:bodyPr>
          <a:lstStyle/>
          <a:p>
            <a:pPr algn="ctr"/>
            <a:r>
              <a:rPr lang="en-US" sz="1400" dirty="0" smtClean="0">
                <a:solidFill>
                  <a:srgbClr val="000000"/>
                </a:solidFill>
              </a:rPr>
              <a:t>Not at all important</a:t>
            </a:r>
            <a:endParaRPr lang="en-US" sz="1400" dirty="0">
              <a:solidFill>
                <a:srgbClr val="000000"/>
              </a:solidFill>
            </a:endParaRPr>
          </a:p>
        </p:txBody>
      </p:sp>
      <p:sp>
        <p:nvSpPr>
          <p:cNvPr id="26" name="TextBox 25"/>
          <p:cNvSpPr txBox="1"/>
          <p:nvPr/>
        </p:nvSpPr>
        <p:spPr>
          <a:xfrm>
            <a:off x="3414079" y="2438400"/>
            <a:ext cx="1150619" cy="523220"/>
          </a:xfrm>
          <a:prstGeom prst="rect">
            <a:avLst/>
          </a:prstGeom>
          <a:noFill/>
        </p:spPr>
        <p:txBody>
          <a:bodyPr wrap="square" rtlCol="0">
            <a:spAutoFit/>
          </a:bodyPr>
          <a:lstStyle/>
          <a:p>
            <a:pPr algn="ctr"/>
            <a:r>
              <a:rPr lang="en-US" sz="1400" dirty="0" smtClean="0">
                <a:solidFill>
                  <a:srgbClr val="000000"/>
                </a:solidFill>
              </a:rPr>
              <a:t>Not too important</a:t>
            </a:r>
            <a:endParaRPr lang="en-US" sz="1400" dirty="0">
              <a:solidFill>
                <a:srgbClr val="000000"/>
              </a:solidFill>
            </a:endParaRPr>
          </a:p>
        </p:txBody>
      </p:sp>
      <p:sp>
        <p:nvSpPr>
          <p:cNvPr id="27" name="TextBox 26"/>
          <p:cNvSpPr txBox="1"/>
          <p:nvPr/>
        </p:nvSpPr>
        <p:spPr>
          <a:xfrm>
            <a:off x="4480879" y="2362200"/>
            <a:ext cx="1150619" cy="523220"/>
          </a:xfrm>
          <a:prstGeom prst="rect">
            <a:avLst/>
          </a:prstGeom>
          <a:noFill/>
        </p:spPr>
        <p:txBody>
          <a:bodyPr wrap="square" rtlCol="0">
            <a:spAutoFit/>
          </a:bodyPr>
          <a:lstStyle/>
          <a:p>
            <a:pPr algn="ctr"/>
            <a:r>
              <a:rPr lang="en-US" sz="1400" dirty="0" smtClean="0">
                <a:solidFill>
                  <a:srgbClr val="000000"/>
                </a:solidFill>
              </a:rPr>
              <a:t>Not at all important</a:t>
            </a:r>
            <a:endParaRPr lang="en-US" sz="1400" dirty="0">
              <a:solidFill>
                <a:srgbClr val="000000"/>
              </a:solidFill>
            </a:endParaRPr>
          </a:p>
        </p:txBody>
      </p:sp>
    </p:spTree>
    <p:extLst>
      <p:ext uri="{BB962C8B-B14F-4D97-AF65-F5344CB8AC3E}">
        <p14:creationId xmlns:p14="http://schemas.microsoft.com/office/powerpoint/2010/main" val="3128372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44714750"/>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2438400"/>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2" name="Rectangle 21"/>
          <p:cNvSpPr/>
          <p:nvPr/>
        </p:nvSpPr>
        <p:spPr>
          <a:xfrm>
            <a:off x="67177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smtClean="0"/>
              <a:t>Note: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Georgians say residents living with HIV face stigma;                                Blacks </a:t>
            </a:r>
            <a:r>
              <a:rPr lang="en-US" sz="2400" i="1" dirty="0" smtClean="0"/>
              <a:t>more likely</a:t>
            </a:r>
            <a:r>
              <a:rPr lang="en-US" sz="2400" dirty="0" smtClean="0"/>
              <a:t> to say there is “a lot” of stigma</a:t>
            </a:r>
            <a:endParaRPr lang="en-US" sz="2400" dirty="0"/>
          </a:p>
        </p:txBody>
      </p:sp>
      <p:sp>
        <p:nvSpPr>
          <p:cNvPr id="23" name="TextBox 22"/>
          <p:cNvSpPr txBox="1"/>
          <p:nvPr/>
        </p:nvSpPr>
        <p:spPr>
          <a:xfrm>
            <a:off x="91439" y="1078468"/>
            <a:ext cx="8961120" cy="646331"/>
          </a:xfrm>
          <a:prstGeom prst="rect">
            <a:avLst/>
          </a:prstGeom>
          <a:noFill/>
        </p:spPr>
        <p:txBody>
          <a:bodyPr wrap="square" rtlCol="0">
            <a:spAutoFit/>
          </a:bodyPr>
          <a:lstStyle/>
          <a:p>
            <a:pPr algn="ctr"/>
            <a:r>
              <a:rPr lang="en-US" dirty="0" smtClean="0">
                <a:solidFill>
                  <a:srgbClr val="000000"/>
                </a:solidFill>
              </a:rPr>
              <a:t>How much stigma and discrimination do you think people living with HIV in </a:t>
            </a:r>
          </a:p>
          <a:p>
            <a:pPr algn="ctr"/>
            <a:r>
              <a:rPr lang="en-US" b="1" dirty="0" smtClean="0">
                <a:solidFill>
                  <a:srgbClr val="000000"/>
                </a:solidFill>
              </a:rPr>
              <a:t>Georgia</a:t>
            </a:r>
            <a:r>
              <a:rPr lang="en-US" dirty="0" smtClean="0">
                <a:solidFill>
                  <a:srgbClr val="000000"/>
                </a:solidFill>
              </a:rPr>
              <a:t> experience in their life?</a:t>
            </a:r>
            <a:endParaRPr lang="en-US" dirty="0">
              <a:solidFill>
                <a:srgbClr val="000000"/>
              </a:solidFill>
            </a:endParaRPr>
          </a:p>
        </p:txBody>
      </p:sp>
      <p:grpSp>
        <p:nvGrpSpPr>
          <p:cNvPr id="2" name="Group 1"/>
          <p:cNvGrpSpPr/>
          <p:nvPr/>
        </p:nvGrpSpPr>
        <p:grpSpPr>
          <a:xfrm>
            <a:off x="2514600" y="1752600"/>
            <a:ext cx="4191000" cy="338554"/>
            <a:chOff x="2667000" y="1600200"/>
            <a:chExt cx="4191000" cy="338554"/>
          </a:xfrm>
        </p:grpSpPr>
        <p:sp>
          <p:nvSpPr>
            <p:cNvPr id="11" name="Rectangle 10"/>
            <p:cNvSpPr>
              <a:spLocks noChangeAspect="1"/>
            </p:cNvSpPr>
            <p:nvPr/>
          </p:nvSpPr>
          <p:spPr>
            <a:xfrm>
              <a:off x="26670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2813685" y="1600200"/>
              <a:ext cx="615315" cy="338554"/>
            </a:xfrm>
            <a:prstGeom prst="rect">
              <a:avLst/>
            </a:prstGeom>
            <a:noFill/>
          </p:spPr>
          <p:txBody>
            <a:bodyPr wrap="square" rtlCol="0">
              <a:spAutoFit/>
            </a:bodyPr>
            <a:lstStyle/>
            <a:p>
              <a:r>
                <a:rPr lang="en-US" sz="1600" dirty="0" smtClean="0">
                  <a:solidFill>
                    <a:srgbClr val="000000"/>
                  </a:solidFill>
                  <a:cs typeface="Meta Offc Pro"/>
                </a:rPr>
                <a:t>A lot</a:t>
              </a:r>
            </a:p>
          </p:txBody>
        </p:sp>
        <p:sp>
          <p:nvSpPr>
            <p:cNvPr id="14" name="Rectangle 13"/>
            <p:cNvSpPr>
              <a:spLocks noChangeAspect="1"/>
            </p:cNvSpPr>
            <p:nvPr/>
          </p:nvSpPr>
          <p:spPr>
            <a:xfrm>
              <a:off x="3429000"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TextBox 14"/>
            <p:cNvSpPr txBox="1"/>
            <p:nvPr/>
          </p:nvSpPr>
          <p:spPr>
            <a:xfrm>
              <a:off x="3575683" y="1600200"/>
              <a:ext cx="691517" cy="338554"/>
            </a:xfrm>
            <a:prstGeom prst="rect">
              <a:avLst/>
            </a:prstGeom>
            <a:noFill/>
          </p:spPr>
          <p:txBody>
            <a:bodyPr wrap="square" rtlCol="0">
              <a:spAutoFit/>
            </a:bodyPr>
            <a:lstStyle/>
            <a:p>
              <a:r>
                <a:rPr lang="en-US" sz="1600" dirty="0" smtClean="0">
                  <a:solidFill>
                    <a:srgbClr val="000000"/>
                  </a:solidFill>
                  <a:cs typeface="Meta Offc Pro"/>
                </a:rPr>
                <a:t>Some</a:t>
              </a:r>
            </a:p>
          </p:txBody>
        </p:sp>
        <p:sp>
          <p:nvSpPr>
            <p:cNvPr id="16" name="Rectangle 15"/>
            <p:cNvSpPr>
              <a:spLocks noChangeAspect="1"/>
            </p:cNvSpPr>
            <p:nvPr/>
          </p:nvSpPr>
          <p:spPr>
            <a:xfrm>
              <a:off x="42672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4413884" y="1600200"/>
              <a:ext cx="1148716" cy="338554"/>
            </a:xfrm>
            <a:prstGeom prst="rect">
              <a:avLst/>
            </a:prstGeom>
            <a:noFill/>
          </p:spPr>
          <p:txBody>
            <a:bodyPr wrap="square" rtlCol="0">
              <a:spAutoFit/>
            </a:bodyPr>
            <a:lstStyle/>
            <a:p>
              <a:r>
                <a:rPr lang="en-US" sz="1600" dirty="0" smtClean="0">
                  <a:solidFill>
                    <a:srgbClr val="000000"/>
                  </a:solidFill>
                  <a:cs typeface="Meta Offc Pro"/>
                </a:rPr>
                <a:t>Only a little</a:t>
              </a:r>
            </a:p>
          </p:txBody>
        </p:sp>
        <p:sp>
          <p:nvSpPr>
            <p:cNvPr id="18" name="Rectangle 17"/>
            <p:cNvSpPr>
              <a:spLocks noChangeAspect="1"/>
            </p:cNvSpPr>
            <p:nvPr/>
          </p:nvSpPr>
          <p:spPr>
            <a:xfrm>
              <a:off x="5562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5709284" y="1600200"/>
              <a:ext cx="1148716" cy="338554"/>
            </a:xfrm>
            <a:prstGeom prst="rect">
              <a:avLst/>
            </a:prstGeom>
            <a:noFill/>
          </p:spPr>
          <p:txBody>
            <a:bodyPr wrap="square" rtlCol="0">
              <a:spAutoFit/>
            </a:bodyPr>
            <a:lstStyle/>
            <a:p>
              <a:r>
                <a:rPr lang="en-US" sz="1600" dirty="0" smtClean="0">
                  <a:solidFill>
                    <a:srgbClr val="000000"/>
                  </a:solidFill>
                  <a:cs typeface="Meta Offc Pro"/>
                </a:rPr>
                <a:t>None at all</a:t>
              </a:r>
            </a:p>
          </p:txBody>
        </p:sp>
      </p:gr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5" name="TextBox 24"/>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Tree>
    <p:extLst>
      <p:ext uri="{BB962C8B-B14F-4D97-AF65-F5344CB8AC3E}">
        <p14:creationId xmlns:p14="http://schemas.microsoft.com/office/powerpoint/2010/main" val="3271917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9012857"/>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 y="2067580"/>
            <a:ext cx="2185985" cy="523220"/>
          </a:xfrm>
          <a:prstGeom prst="rect">
            <a:avLst/>
          </a:prstGeom>
          <a:noFill/>
        </p:spPr>
        <p:txBody>
          <a:bodyPr wrap="square" rtlCol="0">
            <a:spAutoFit/>
          </a:bodyPr>
          <a:lstStyle/>
          <a:p>
            <a:r>
              <a:rPr lang="en-US" sz="1400" dirty="0" smtClean="0">
                <a:solidFill>
                  <a:srgbClr val="000000"/>
                </a:solidFill>
                <a:cs typeface="Meta Offc Pro"/>
              </a:rPr>
              <a:t>Working with someone who has HIV</a:t>
            </a:r>
          </a:p>
        </p:txBody>
      </p:sp>
      <p:sp>
        <p:nvSpPr>
          <p:cNvPr id="22" name="Rectangle 21"/>
          <p:cNvSpPr/>
          <p:nvPr/>
        </p:nvSpPr>
        <p:spPr>
          <a:xfrm>
            <a:off x="5117592" y="1981200"/>
            <a:ext cx="64008" cy="448056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Don’t know / refused responses not shown </a:t>
            </a:r>
            <a:endParaRPr lang="en-US" sz="1100" dirty="0" smtClean="0"/>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solidFill>
                  <a:schemeClr val="tx1"/>
                </a:solidFill>
              </a:rPr>
              <a:t>Attitudes of Georgians toward people with HIV reveals underlying stigma</a:t>
            </a:r>
            <a:br>
              <a:rPr lang="en-US" sz="2400" dirty="0" smtClean="0">
                <a:solidFill>
                  <a:schemeClr val="tx1"/>
                </a:solidFill>
              </a:rPr>
            </a:br>
            <a:endParaRPr lang="en-US" sz="2400" dirty="0">
              <a:solidFill>
                <a:srgbClr val="FF0000"/>
              </a:solidFill>
            </a:endParaRPr>
          </a:p>
        </p:txBody>
      </p:sp>
      <p:sp>
        <p:nvSpPr>
          <p:cNvPr id="21" name="TextBox 20"/>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In general, how comfortable would you be, </a:t>
            </a:r>
            <a:r>
              <a:rPr lang="en-US" b="1" dirty="0" smtClean="0">
                <a:solidFill>
                  <a:srgbClr val="000000"/>
                </a:solidFill>
              </a:rPr>
              <a:t>personally</a:t>
            </a:r>
            <a:r>
              <a:rPr lang="en-US" dirty="0" smtClean="0">
                <a:solidFill>
                  <a:srgbClr val="000000"/>
                </a:solidFill>
              </a:rPr>
              <a:t>,… ?</a:t>
            </a:r>
            <a:endParaRPr lang="en-US" dirty="0">
              <a:solidFill>
                <a:srgbClr val="000000"/>
              </a:solidFill>
            </a:endParaRPr>
          </a:p>
        </p:txBody>
      </p:sp>
      <p:sp>
        <p:nvSpPr>
          <p:cNvPr id="23" name="TextBox 22"/>
          <p:cNvSpPr txBox="1"/>
          <p:nvPr/>
        </p:nvSpPr>
        <p:spPr>
          <a:xfrm>
            <a:off x="-2" y="3581400"/>
            <a:ext cx="2322607" cy="523220"/>
          </a:xfrm>
          <a:prstGeom prst="rect">
            <a:avLst/>
          </a:prstGeom>
          <a:noFill/>
        </p:spPr>
        <p:txBody>
          <a:bodyPr wrap="square" rtlCol="0">
            <a:spAutoFit/>
          </a:bodyPr>
          <a:lstStyle/>
          <a:p>
            <a:r>
              <a:rPr lang="en-US" sz="1400" dirty="0" smtClean="0">
                <a:solidFill>
                  <a:srgbClr val="000000"/>
                </a:solidFill>
                <a:cs typeface="Meta Offc Pro"/>
              </a:rPr>
              <a:t>Having your food prepared by someone who has HIV</a:t>
            </a:r>
          </a:p>
        </p:txBody>
      </p:sp>
      <p:sp>
        <p:nvSpPr>
          <p:cNvPr id="25" name="TextBox 24"/>
          <p:cNvSpPr txBox="1"/>
          <p:nvPr/>
        </p:nvSpPr>
        <p:spPr>
          <a:xfrm>
            <a:off x="-2" y="2690336"/>
            <a:ext cx="2322607" cy="738664"/>
          </a:xfrm>
          <a:prstGeom prst="rect">
            <a:avLst/>
          </a:prstGeom>
          <a:noFill/>
        </p:spPr>
        <p:txBody>
          <a:bodyPr wrap="square" rtlCol="0">
            <a:spAutoFit/>
          </a:bodyPr>
          <a:lstStyle/>
          <a:p>
            <a:r>
              <a:rPr lang="en-US" sz="1400" dirty="0" smtClean="0">
                <a:solidFill>
                  <a:srgbClr val="000000"/>
                </a:solidFill>
                <a:cs typeface="Meta Offc Pro"/>
              </a:rPr>
              <a:t>Having someone with HIV teach your children, if you have children</a:t>
            </a:r>
          </a:p>
        </p:txBody>
      </p:sp>
      <p:grpSp>
        <p:nvGrpSpPr>
          <p:cNvPr id="3" name="Group 2"/>
          <p:cNvGrpSpPr/>
          <p:nvPr/>
        </p:nvGrpSpPr>
        <p:grpSpPr>
          <a:xfrm>
            <a:off x="304800" y="1566446"/>
            <a:ext cx="8610600" cy="338554"/>
            <a:chOff x="457200" y="1524000"/>
            <a:chExt cx="8610600" cy="338554"/>
          </a:xfrm>
        </p:grpSpPr>
        <p:sp>
          <p:nvSpPr>
            <p:cNvPr id="27" name="Rectangle 26"/>
            <p:cNvSpPr>
              <a:spLocks noChangeAspect="1"/>
            </p:cNvSpPr>
            <p:nvPr/>
          </p:nvSpPr>
          <p:spPr>
            <a:xfrm>
              <a:off x="457200" y="16459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8" name="TextBox 27"/>
            <p:cNvSpPr txBox="1"/>
            <p:nvPr/>
          </p:nvSpPr>
          <p:spPr>
            <a:xfrm>
              <a:off x="603885" y="1524000"/>
              <a:ext cx="1682115" cy="338554"/>
            </a:xfrm>
            <a:prstGeom prst="rect">
              <a:avLst/>
            </a:prstGeom>
            <a:noFill/>
          </p:spPr>
          <p:txBody>
            <a:bodyPr wrap="square" rtlCol="0">
              <a:spAutoFit/>
            </a:bodyPr>
            <a:lstStyle/>
            <a:p>
              <a:r>
                <a:rPr lang="en-US" sz="1600" dirty="0" smtClean="0">
                  <a:solidFill>
                    <a:srgbClr val="000000"/>
                  </a:solidFill>
                  <a:cs typeface="Meta Offc Pro"/>
                </a:rPr>
                <a:t>Very comfortable</a:t>
              </a:r>
            </a:p>
          </p:txBody>
        </p:sp>
        <p:sp>
          <p:nvSpPr>
            <p:cNvPr id="29" name="Rectangle 28"/>
            <p:cNvSpPr>
              <a:spLocks noChangeAspect="1"/>
            </p:cNvSpPr>
            <p:nvPr/>
          </p:nvSpPr>
          <p:spPr>
            <a:xfrm>
              <a:off x="2286001" y="16459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0" name="TextBox 29"/>
            <p:cNvSpPr txBox="1"/>
            <p:nvPr/>
          </p:nvSpPr>
          <p:spPr>
            <a:xfrm>
              <a:off x="2432683" y="1524000"/>
              <a:ext cx="2139317" cy="338554"/>
            </a:xfrm>
            <a:prstGeom prst="rect">
              <a:avLst/>
            </a:prstGeom>
            <a:noFill/>
          </p:spPr>
          <p:txBody>
            <a:bodyPr wrap="square" rtlCol="0">
              <a:spAutoFit/>
            </a:bodyPr>
            <a:lstStyle/>
            <a:p>
              <a:r>
                <a:rPr lang="en-US" sz="1600" dirty="0" smtClean="0">
                  <a:solidFill>
                    <a:srgbClr val="000000"/>
                  </a:solidFill>
                  <a:cs typeface="Meta Offc Pro"/>
                </a:rPr>
                <a:t>Somewhat comfortable</a:t>
              </a:r>
            </a:p>
          </p:txBody>
        </p:sp>
        <p:sp>
          <p:nvSpPr>
            <p:cNvPr id="31" name="Rectangle 30"/>
            <p:cNvSpPr>
              <a:spLocks noChangeAspect="1"/>
            </p:cNvSpPr>
            <p:nvPr/>
          </p:nvSpPr>
          <p:spPr>
            <a:xfrm>
              <a:off x="4572000" y="16459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2" name="TextBox 31"/>
            <p:cNvSpPr txBox="1"/>
            <p:nvPr/>
          </p:nvSpPr>
          <p:spPr>
            <a:xfrm>
              <a:off x="4718684" y="1524000"/>
              <a:ext cx="2367916" cy="338554"/>
            </a:xfrm>
            <a:prstGeom prst="rect">
              <a:avLst/>
            </a:prstGeom>
            <a:noFill/>
          </p:spPr>
          <p:txBody>
            <a:bodyPr wrap="square" rtlCol="0">
              <a:spAutoFit/>
            </a:bodyPr>
            <a:lstStyle/>
            <a:p>
              <a:r>
                <a:rPr lang="en-US" sz="1600" dirty="0" smtClean="0">
                  <a:solidFill>
                    <a:srgbClr val="000000"/>
                  </a:solidFill>
                  <a:cs typeface="Meta Offc Pro"/>
                </a:rPr>
                <a:t>Somewhat uncomfortable</a:t>
              </a:r>
            </a:p>
          </p:txBody>
        </p:sp>
        <p:sp>
          <p:nvSpPr>
            <p:cNvPr id="33" name="Rectangle 32"/>
            <p:cNvSpPr>
              <a:spLocks noChangeAspect="1"/>
            </p:cNvSpPr>
            <p:nvPr/>
          </p:nvSpPr>
          <p:spPr>
            <a:xfrm>
              <a:off x="7086600" y="16459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4" name="TextBox 33"/>
            <p:cNvSpPr txBox="1"/>
            <p:nvPr/>
          </p:nvSpPr>
          <p:spPr>
            <a:xfrm>
              <a:off x="7233284" y="1524000"/>
              <a:ext cx="1834516" cy="338554"/>
            </a:xfrm>
            <a:prstGeom prst="rect">
              <a:avLst/>
            </a:prstGeom>
            <a:noFill/>
          </p:spPr>
          <p:txBody>
            <a:bodyPr wrap="square" rtlCol="0">
              <a:spAutoFit/>
            </a:bodyPr>
            <a:lstStyle/>
            <a:p>
              <a:r>
                <a:rPr lang="en-US" sz="1600" dirty="0" smtClean="0">
                  <a:solidFill>
                    <a:srgbClr val="000000"/>
                  </a:solidFill>
                  <a:cs typeface="Meta Offc Pro"/>
                </a:rPr>
                <a:t>Very uncomfortable</a:t>
              </a:r>
            </a:p>
          </p:txBody>
        </p:sp>
      </p:grpSp>
      <p:sp>
        <p:nvSpPr>
          <p:cNvPr id="43" name="TextBox 42"/>
          <p:cNvSpPr txBox="1"/>
          <p:nvPr/>
        </p:nvSpPr>
        <p:spPr>
          <a:xfrm>
            <a:off x="-1" y="4277380"/>
            <a:ext cx="2185985" cy="523220"/>
          </a:xfrm>
          <a:prstGeom prst="rect">
            <a:avLst/>
          </a:prstGeom>
          <a:noFill/>
        </p:spPr>
        <p:txBody>
          <a:bodyPr wrap="square" rtlCol="0">
            <a:spAutoFit/>
          </a:bodyPr>
          <a:lstStyle/>
          <a:p>
            <a:r>
              <a:rPr lang="en-US" sz="1400" dirty="0" smtClean="0">
                <a:solidFill>
                  <a:srgbClr val="000000"/>
                </a:solidFill>
                <a:cs typeface="Meta Offc Pro"/>
              </a:rPr>
              <a:t>Having a close friendship with someone who has HIV</a:t>
            </a:r>
          </a:p>
        </p:txBody>
      </p:sp>
      <p:sp>
        <p:nvSpPr>
          <p:cNvPr id="44" name="TextBox 43"/>
          <p:cNvSpPr txBox="1"/>
          <p:nvPr/>
        </p:nvSpPr>
        <p:spPr>
          <a:xfrm>
            <a:off x="-2" y="5638800"/>
            <a:ext cx="2322607" cy="523220"/>
          </a:xfrm>
          <a:prstGeom prst="rect">
            <a:avLst/>
          </a:prstGeom>
          <a:noFill/>
        </p:spPr>
        <p:txBody>
          <a:bodyPr wrap="square" rtlCol="0">
            <a:spAutoFit/>
          </a:bodyPr>
          <a:lstStyle/>
          <a:p>
            <a:r>
              <a:rPr lang="en-US" sz="1400" dirty="0" smtClean="0">
                <a:solidFill>
                  <a:srgbClr val="000000"/>
                </a:solidFill>
                <a:cs typeface="Meta Offc Pro"/>
              </a:rPr>
              <a:t>Being in a sexual relationship with someone who has HIV</a:t>
            </a:r>
          </a:p>
        </p:txBody>
      </p:sp>
      <p:sp>
        <p:nvSpPr>
          <p:cNvPr id="45" name="TextBox 44"/>
          <p:cNvSpPr txBox="1"/>
          <p:nvPr/>
        </p:nvSpPr>
        <p:spPr>
          <a:xfrm>
            <a:off x="-2" y="4963180"/>
            <a:ext cx="2322607" cy="523220"/>
          </a:xfrm>
          <a:prstGeom prst="rect">
            <a:avLst/>
          </a:prstGeom>
          <a:noFill/>
        </p:spPr>
        <p:txBody>
          <a:bodyPr wrap="square" rtlCol="0">
            <a:spAutoFit/>
          </a:bodyPr>
          <a:lstStyle/>
          <a:p>
            <a:r>
              <a:rPr lang="en-US" sz="1400" dirty="0" smtClean="0">
                <a:solidFill>
                  <a:srgbClr val="000000"/>
                </a:solidFill>
                <a:cs typeface="Meta Offc Pro"/>
              </a:rPr>
              <a:t>Having a roommate who has HIV</a:t>
            </a:r>
          </a:p>
        </p:txBody>
      </p:sp>
      <p:sp>
        <p:nvSpPr>
          <p:cNvPr id="46" name="TextBox 45"/>
          <p:cNvSpPr txBox="1"/>
          <p:nvPr/>
        </p:nvSpPr>
        <p:spPr>
          <a:xfrm>
            <a:off x="4511040" y="5791200"/>
            <a:ext cx="518160" cy="338554"/>
          </a:xfrm>
          <a:prstGeom prst="rect">
            <a:avLst/>
          </a:prstGeom>
          <a:noFill/>
        </p:spPr>
        <p:txBody>
          <a:bodyPr wrap="square" rtlCol="0">
            <a:spAutoFit/>
          </a:bodyPr>
          <a:lstStyle/>
          <a:p>
            <a:pPr algn="ctr"/>
            <a:r>
              <a:rPr lang="en-US" sz="1600" dirty="0">
                <a:solidFill>
                  <a:srgbClr val="000000"/>
                </a:solidFill>
                <a:cs typeface="Meta Offc Pro"/>
              </a:rPr>
              <a:t>8</a:t>
            </a:r>
            <a:r>
              <a:rPr lang="en-US" sz="1600" dirty="0" smtClean="0">
                <a:solidFill>
                  <a:srgbClr val="000000"/>
                </a:solidFill>
                <a:cs typeface="Meta Offc Pro"/>
              </a:rPr>
              <a:t>%</a:t>
            </a:r>
          </a:p>
        </p:txBody>
      </p:sp>
      <p:sp>
        <p:nvSpPr>
          <p:cNvPr id="2" name="TextBox 1"/>
          <p:cNvSpPr txBox="1"/>
          <p:nvPr/>
        </p:nvSpPr>
        <p:spPr>
          <a:xfrm>
            <a:off x="3962400" y="6019800"/>
            <a:ext cx="990600" cy="230832"/>
          </a:xfrm>
          <a:prstGeom prst="rect">
            <a:avLst/>
          </a:prstGeom>
          <a:noFill/>
        </p:spPr>
        <p:txBody>
          <a:bodyPr wrap="square" rtlCol="0">
            <a:spAutoFit/>
          </a:bodyPr>
          <a:lstStyle/>
          <a:p>
            <a:pPr algn="ctr"/>
            <a:r>
              <a:rPr lang="en-US" sz="900" dirty="0" smtClean="0">
                <a:latin typeface="Calibri" pitchFamily="34" charset="0"/>
                <a:cs typeface="Meta Offc Pro"/>
              </a:rPr>
              <a:t>(very/somewhat)</a:t>
            </a:r>
          </a:p>
        </p:txBody>
      </p:sp>
    </p:spTree>
    <p:extLst>
      <p:ext uri="{BB962C8B-B14F-4D97-AF65-F5344CB8AC3E}">
        <p14:creationId xmlns:p14="http://schemas.microsoft.com/office/powerpoint/2010/main" val="3157576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22545601"/>
              </p:ext>
            </p:extLst>
          </p:nvPr>
        </p:nvGraphicFramePr>
        <p:xfrm>
          <a:off x="92074" y="1938754"/>
          <a:ext cx="10271126" cy="4187408"/>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p:txBody>
          <a:bodyPr/>
          <a:lstStyle/>
          <a:p>
            <a:r>
              <a:rPr lang="en-US" sz="2400" dirty="0" smtClean="0"/>
              <a:t>Misperceptions about HIV transmission held by small but notable minority of Georgians</a:t>
            </a:r>
            <a:endParaRPr lang="en-US" sz="2400" strike="sngStrike" dirty="0">
              <a:solidFill>
                <a:srgbClr val="FF0000"/>
              </a:solidFill>
            </a:endParaRPr>
          </a:p>
        </p:txBody>
      </p:sp>
      <p:sp>
        <p:nvSpPr>
          <p:cNvPr id="6" name="TextBox 5"/>
          <p:cNvSpPr txBox="1"/>
          <p:nvPr/>
        </p:nvSpPr>
        <p:spPr>
          <a:xfrm>
            <a:off x="0" y="2968823"/>
            <a:ext cx="1981200" cy="307777"/>
          </a:xfrm>
          <a:prstGeom prst="rect">
            <a:avLst/>
          </a:prstGeom>
          <a:noFill/>
        </p:spPr>
        <p:txBody>
          <a:bodyPr wrap="square" rtlCol="0">
            <a:spAutoFit/>
          </a:bodyPr>
          <a:lstStyle/>
          <a:p>
            <a:r>
              <a:rPr lang="en-US" sz="1400" dirty="0" smtClean="0">
                <a:solidFill>
                  <a:srgbClr val="000000"/>
                </a:solidFill>
                <a:cs typeface="Meta Offc Pro"/>
              </a:rPr>
              <a:t>Sharing a drinking glass </a:t>
            </a:r>
          </a:p>
        </p:txBody>
      </p:sp>
      <p:sp>
        <p:nvSpPr>
          <p:cNvPr id="7" name="TextBox 6"/>
          <p:cNvSpPr txBox="1"/>
          <p:nvPr/>
        </p:nvSpPr>
        <p:spPr>
          <a:xfrm>
            <a:off x="0" y="3578423"/>
            <a:ext cx="1981200" cy="307777"/>
          </a:xfrm>
          <a:prstGeom prst="rect">
            <a:avLst/>
          </a:prstGeom>
          <a:noFill/>
        </p:spPr>
        <p:txBody>
          <a:bodyPr wrap="square" rtlCol="0">
            <a:spAutoFit/>
          </a:bodyPr>
          <a:lstStyle/>
          <a:p>
            <a:r>
              <a:rPr lang="en-US" sz="1400" dirty="0" smtClean="0">
                <a:solidFill>
                  <a:srgbClr val="000000"/>
                </a:solidFill>
                <a:cs typeface="Meta Offc Pro"/>
              </a:rPr>
              <a:t>From a toilet seat</a:t>
            </a:r>
          </a:p>
        </p:txBody>
      </p:sp>
      <p:sp>
        <p:nvSpPr>
          <p:cNvPr id="8" name="TextBox 7"/>
          <p:cNvSpPr txBox="1"/>
          <p:nvPr/>
        </p:nvSpPr>
        <p:spPr>
          <a:xfrm>
            <a:off x="0" y="2359223"/>
            <a:ext cx="1981200" cy="307777"/>
          </a:xfrm>
          <a:prstGeom prst="rect">
            <a:avLst/>
          </a:prstGeom>
          <a:noFill/>
        </p:spPr>
        <p:txBody>
          <a:bodyPr wrap="square" rtlCol="0">
            <a:spAutoFit/>
          </a:bodyPr>
          <a:lstStyle/>
          <a:p>
            <a:r>
              <a:rPr lang="en-US" sz="1400" dirty="0" smtClean="0">
                <a:solidFill>
                  <a:srgbClr val="000000"/>
                </a:solidFill>
                <a:cs typeface="Meta Offc Pro"/>
              </a:rPr>
              <a:t>By kissing</a:t>
            </a:r>
          </a:p>
        </p:txBody>
      </p:sp>
      <p:sp>
        <p:nvSpPr>
          <p:cNvPr id="9" name="TextBox 8"/>
          <p:cNvSpPr txBox="1"/>
          <p:nvPr/>
        </p:nvSpPr>
        <p:spPr>
          <a:xfrm>
            <a:off x="0" y="4800600"/>
            <a:ext cx="1981200" cy="307777"/>
          </a:xfrm>
          <a:prstGeom prst="rect">
            <a:avLst/>
          </a:prstGeom>
          <a:noFill/>
        </p:spPr>
        <p:txBody>
          <a:bodyPr wrap="square" rtlCol="0">
            <a:spAutoFit/>
          </a:bodyPr>
          <a:lstStyle/>
          <a:p>
            <a:r>
              <a:rPr lang="en-US" sz="1400" dirty="0" smtClean="0">
                <a:solidFill>
                  <a:srgbClr val="000000"/>
                </a:solidFill>
                <a:cs typeface="Meta Offc Pro"/>
              </a:rPr>
              <a:t>By holding hands</a:t>
            </a:r>
          </a:p>
        </p:txBody>
      </p:sp>
      <p:sp>
        <p:nvSpPr>
          <p:cNvPr id="10" name="TextBox 9"/>
          <p:cNvSpPr txBox="1"/>
          <p:nvPr/>
        </p:nvSpPr>
        <p:spPr>
          <a:xfrm>
            <a:off x="0" y="4188023"/>
            <a:ext cx="2057400" cy="307777"/>
          </a:xfrm>
          <a:prstGeom prst="rect">
            <a:avLst/>
          </a:prstGeom>
          <a:noFill/>
        </p:spPr>
        <p:txBody>
          <a:bodyPr wrap="square" rtlCol="0">
            <a:spAutoFit/>
          </a:bodyPr>
          <a:lstStyle/>
          <a:p>
            <a:r>
              <a:rPr lang="en-US" sz="1400" dirty="0" smtClean="0">
                <a:solidFill>
                  <a:srgbClr val="000000"/>
                </a:solidFill>
                <a:cs typeface="Meta Offc Pro"/>
              </a:rPr>
              <a:t>Sharing a swimming pool</a:t>
            </a:r>
          </a:p>
        </p:txBody>
      </p:sp>
      <p:sp>
        <p:nvSpPr>
          <p:cNvPr id="11" name="TextBox 10"/>
          <p:cNvSpPr txBox="1"/>
          <p:nvPr/>
        </p:nvSpPr>
        <p:spPr>
          <a:xfrm>
            <a:off x="0" y="5334000"/>
            <a:ext cx="1981200" cy="738664"/>
          </a:xfrm>
          <a:prstGeom prst="rect">
            <a:avLst/>
          </a:prstGeom>
          <a:noFill/>
        </p:spPr>
        <p:txBody>
          <a:bodyPr wrap="square" rtlCol="0">
            <a:spAutoFit/>
          </a:bodyPr>
          <a:lstStyle/>
          <a:p>
            <a:r>
              <a:rPr lang="en-US" sz="1400" dirty="0" smtClean="0">
                <a:solidFill>
                  <a:srgbClr val="000000"/>
                </a:solidFill>
                <a:cs typeface="Meta Offc Pro"/>
              </a:rPr>
              <a:t>From sex without condoms or other protection </a:t>
            </a:r>
          </a:p>
        </p:txBody>
      </p:sp>
      <p:sp>
        <p:nvSpPr>
          <p:cNvPr id="20" name="TextBox 19"/>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Can HIV be passed from one person to another this way, or not?</a:t>
            </a:r>
            <a:endParaRPr lang="en-US" dirty="0">
              <a:solidFill>
                <a:srgbClr val="000000"/>
              </a:solidFill>
            </a:endParaRPr>
          </a:p>
        </p:txBody>
      </p:sp>
      <p:sp>
        <p:nvSpPr>
          <p:cNvPr id="21" name="Rectangle 20"/>
          <p:cNvSpPr/>
          <p:nvPr/>
        </p:nvSpPr>
        <p:spPr>
          <a:xfrm>
            <a:off x="5257800" y="2053529"/>
            <a:ext cx="45720"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 name="TextBox 1"/>
          <p:cNvSpPr txBox="1"/>
          <p:nvPr/>
        </p:nvSpPr>
        <p:spPr>
          <a:xfrm>
            <a:off x="5105400" y="5867400"/>
            <a:ext cx="533400" cy="338554"/>
          </a:xfrm>
          <a:prstGeom prst="rect">
            <a:avLst/>
          </a:prstGeom>
          <a:noFill/>
        </p:spPr>
        <p:txBody>
          <a:bodyPr wrap="square" rtlCol="0">
            <a:spAutoFit/>
          </a:bodyPr>
          <a:lstStyle/>
          <a:p>
            <a:pPr algn="ctr"/>
            <a:r>
              <a:rPr lang="en-US" sz="1600" dirty="0" smtClean="0">
                <a:latin typeface="Calibri" pitchFamily="34" charset="0"/>
                <a:cs typeface="Meta Offc Pro"/>
              </a:rPr>
              <a:t>6%</a:t>
            </a:r>
          </a:p>
        </p:txBody>
      </p:sp>
      <p:sp>
        <p:nvSpPr>
          <p:cNvPr id="25" name="TextBox 24"/>
          <p:cNvSpPr txBox="1"/>
          <p:nvPr/>
        </p:nvSpPr>
        <p:spPr>
          <a:xfrm>
            <a:off x="5105400" y="6062246"/>
            <a:ext cx="533400" cy="338554"/>
          </a:xfrm>
          <a:prstGeom prst="rect">
            <a:avLst/>
          </a:prstGeom>
          <a:noFill/>
        </p:spPr>
        <p:txBody>
          <a:bodyPr wrap="square" rtlCol="0">
            <a:spAutoFit/>
          </a:bodyPr>
          <a:lstStyle/>
          <a:p>
            <a:pPr algn="ctr"/>
            <a:r>
              <a:rPr lang="en-US" sz="1600" dirty="0">
                <a:latin typeface="Calibri" pitchFamily="34" charset="0"/>
                <a:cs typeface="Meta Offc Pro"/>
              </a:rPr>
              <a:t>2</a:t>
            </a:r>
            <a:r>
              <a:rPr lang="en-US" sz="1600" dirty="0" smtClean="0">
                <a:latin typeface="Calibri" pitchFamily="34" charset="0"/>
                <a:cs typeface="Meta Offc Pro"/>
              </a:rPr>
              <a:t>%</a:t>
            </a:r>
          </a:p>
        </p:txBody>
      </p:sp>
      <p:grpSp>
        <p:nvGrpSpPr>
          <p:cNvPr id="26" name="Group 25"/>
          <p:cNvGrpSpPr/>
          <p:nvPr/>
        </p:nvGrpSpPr>
        <p:grpSpPr>
          <a:xfrm>
            <a:off x="2743200" y="1600200"/>
            <a:ext cx="3733800" cy="338554"/>
            <a:chOff x="3505200" y="1600200"/>
            <a:chExt cx="3733800" cy="338554"/>
          </a:xfrm>
        </p:grpSpPr>
        <p:sp>
          <p:nvSpPr>
            <p:cNvPr id="27" name="Rectangle 26"/>
            <p:cNvSpPr>
              <a:spLocks noChangeAspect="1"/>
            </p:cNvSpPr>
            <p:nvPr/>
          </p:nvSpPr>
          <p:spPr>
            <a:xfrm>
              <a:off x="35052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8" name="TextBox 27"/>
            <p:cNvSpPr txBox="1"/>
            <p:nvPr/>
          </p:nvSpPr>
          <p:spPr>
            <a:xfrm>
              <a:off x="3651885" y="1600200"/>
              <a:ext cx="462915" cy="338554"/>
            </a:xfrm>
            <a:prstGeom prst="rect">
              <a:avLst/>
            </a:prstGeom>
            <a:noFill/>
          </p:spPr>
          <p:txBody>
            <a:bodyPr wrap="square" rtlCol="0">
              <a:spAutoFit/>
            </a:bodyPr>
            <a:lstStyle/>
            <a:p>
              <a:r>
                <a:rPr lang="en-US" sz="1600" dirty="0" smtClean="0">
                  <a:solidFill>
                    <a:srgbClr val="000000"/>
                  </a:solidFill>
                  <a:cs typeface="Meta Offc Pro"/>
                </a:rPr>
                <a:t>Yes</a:t>
              </a:r>
            </a:p>
          </p:txBody>
        </p:sp>
        <p:sp>
          <p:nvSpPr>
            <p:cNvPr id="29" name="Rectangle 28"/>
            <p:cNvSpPr>
              <a:spLocks noChangeAspect="1"/>
            </p:cNvSpPr>
            <p:nvPr/>
          </p:nvSpPr>
          <p:spPr>
            <a:xfrm>
              <a:off x="66294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0" name="TextBox 29"/>
            <p:cNvSpPr txBox="1"/>
            <p:nvPr/>
          </p:nvSpPr>
          <p:spPr>
            <a:xfrm>
              <a:off x="6776084" y="1600200"/>
              <a:ext cx="462916" cy="338554"/>
            </a:xfrm>
            <a:prstGeom prst="rect">
              <a:avLst/>
            </a:prstGeom>
            <a:noFill/>
          </p:spPr>
          <p:txBody>
            <a:bodyPr wrap="square" rtlCol="0">
              <a:spAutoFit/>
            </a:bodyPr>
            <a:lstStyle/>
            <a:p>
              <a:r>
                <a:rPr lang="en-US" sz="1600" dirty="0" smtClean="0">
                  <a:solidFill>
                    <a:srgbClr val="000000"/>
                  </a:solidFill>
                  <a:cs typeface="Meta Offc Pro"/>
                </a:rPr>
                <a:t>No</a:t>
              </a:r>
            </a:p>
          </p:txBody>
        </p:sp>
        <p:sp>
          <p:nvSpPr>
            <p:cNvPr id="31" name="Rectangle 30"/>
            <p:cNvSpPr>
              <a:spLocks noChangeAspect="1"/>
            </p:cNvSpPr>
            <p:nvPr/>
          </p:nvSpPr>
          <p:spPr>
            <a:xfrm>
              <a:off x="41148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2" name="TextBox 31"/>
            <p:cNvSpPr txBox="1"/>
            <p:nvPr/>
          </p:nvSpPr>
          <p:spPr>
            <a:xfrm>
              <a:off x="4261485" y="1600200"/>
              <a:ext cx="2367915" cy="338554"/>
            </a:xfrm>
            <a:prstGeom prst="rect">
              <a:avLst/>
            </a:prstGeom>
            <a:noFill/>
          </p:spPr>
          <p:txBody>
            <a:bodyPr wrap="square" rtlCol="0">
              <a:spAutoFit/>
            </a:bodyPr>
            <a:lstStyle/>
            <a:p>
              <a:r>
                <a:rPr lang="en-US" sz="1600" dirty="0" smtClean="0">
                  <a:solidFill>
                    <a:srgbClr val="000000"/>
                  </a:solidFill>
                  <a:cs typeface="Meta Offc Pro"/>
                </a:rPr>
                <a:t>Don’t know enough to say</a:t>
              </a:r>
            </a:p>
          </p:txBody>
        </p:sp>
      </p:grpSp>
      <p:sp>
        <p:nvSpPr>
          <p:cNvPr id="12" name="Text Placeholder 11"/>
          <p:cNvSpPr>
            <a:spLocks noGrp="1"/>
          </p:cNvSpPr>
          <p:nvPr>
            <p:ph type="body" sz="quarter" idx="11"/>
          </p:nvPr>
        </p:nvSpPr>
        <p:spPr/>
        <p:txBody>
          <a:bodyPr/>
          <a:lstStyle/>
          <a:p>
            <a:r>
              <a:rPr lang="en-US" sz="1100" dirty="0"/>
              <a:t>Note: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r>
              <a:rPr lang="en-US" sz="1100" dirty="0" smtClean="0"/>
              <a:t>)</a:t>
            </a:r>
            <a:endParaRPr lang="en-US" sz="1100" dirty="0"/>
          </a:p>
        </p:txBody>
      </p:sp>
      <p:sp>
        <p:nvSpPr>
          <p:cNvPr id="22" name="TextBox 21"/>
          <p:cNvSpPr txBox="1"/>
          <p:nvPr/>
        </p:nvSpPr>
        <p:spPr>
          <a:xfrm>
            <a:off x="5455920" y="5952148"/>
            <a:ext cx="990600" cy="230832"/>
          </a:xfrm>
          <a:prstGeom prst="rect">
            <a:avLst/>
          </a:prstGeom>
          <a:noFill/>
        </p:spPr>
        <p:txBody>
          <a:bodyPr wrap="square" rtlCol="0">
            <a:spAutoFit/>
          </a:bodyPr>
          <a:lstStyle/>
          <a:p>
            <a:pPr algn="ctr"/>
            <a:r>
              <a:rPr lang="en-US" sz="900" dirty="0" smtClean="0">
                <a:latin typeface="Calibri" pitchFamily="34" charset="0"/>
                <a:cs typeface="Meta Offc Pro"/>
              </a:rPr>
              <a:t>(yes/don’t know)</a:t>
            </a:r>
          </a:p>
        </p:txBody>
      </p:sp>
      <p:sp>
        <p:nvSpPr>
          <p:cNvPr id="23" name="TextBox 22"/>
          <p:cNvSpPr txBox="1"/>
          <p:nvPr/>
        </p:nvSpPr>
        <p:spPr>
          <a:xfrm>
            <a:off x="5440680" y="6117336"/>
            <a:ext cx="990600" cy="230832"/>
          </a:xfrm>
          <a:prstGeom prst="rect">
            <a:avLst/>
          </a:prstGeom>
          <a:noFill/>
        </p:spPr>
        <p:txBody>
          <a:bodyPr wrap="square" rtlCol="0">
            <a:spAutoFit/>
          </a:bodyPr>
          <a:lstStyle/>
          <a:p>
            <a:pPr algn="ctr"/>
            <a:r>
              <a:rPr lang="en-US" sz="900" dirty="0" smtClean="0">
                <a:latin typeface="Calibri" pitchFamily="34" charset="0"/>
                <a:cs typeface="Meta Offc Pro"/>
              </a:rPr>
              <a:t>(no/don’t know)</a:t>
            </a:r>
          </a:p>
        </p:txBody>
      </p:sp>
    </p:spTree>
    <p:extLst>
      <p:ext uri="{BB962C8B-B14F-4D97-AF65-F5344CB8AC3E}">
        <p14:creationId xmlns:p14="http://schemas.microsoft.com/office/powerpoint/2010/main" val="1950984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33621216"/>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2438400"/>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2" name="Rectangle 21"/>
          <p:cNvSpPr/>
          <p:nvPr/>
        </p:nvSpPr>
        <p:spPr>
          <a:xfrm>
            <a:off x="45079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smtClean="0"/>
              <a:t>Note: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Black Georgians </a:t>
            </a:r>
            <a:r>
              <a:rPr lang="en-US" sz="2400" i="1" dirty="0" smtClean="0"/>
              <a:t>more likely </a:t>
            </a:r>
            <a:r>
              <a:rPr lang="en-US" sz="2400" dirty="0" smtClean="0"/>
              <a:t>to report </a:t>
            </a:r>
            <a:r>
              <a:rPr lang="en-US" sz="2400" dirty="0" smtClean="0">
                <a:solidFill>
                  <a:schemeClr val="tx1"/>
                </a:solidFill>
              </a:rPr>
              <a:t>having </a:t>
            </a:r>
            <a:r>
              <a:rPr lang="en-US" sz="2400" dirty="0" smtClean="0"/>
              <a:t>talked with a health care provider about HIV, though many have not (or not </a:t>
            </a:r>
            <a:r>
              <a:rPr lang="en-US" sz="2400" dirty="0" smtClean="0">
                <a:solidFill>
                  <a:schemeClr val="tx1"/>
                </a:solidFill>
              </a:rPr>
              <a:t>often</a:t>
            </a:r>
            <a:r>
              <a:rPr lang="en-US" sz="2400" dirty="0" smtClean="0"/>
              <a:t>)</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often do you talk with your doctor or health care provider about HIV and/or AIDS?</a:t>
            </a:r>
            <a:endParaRPr lang="en-US" dirty="0">
              <a:solidFill>
                <a:srgbClr val="000000"/>
              </a:solidFill>
            </a:endParaRPr>
          </a:p>
        </p:txBody>
      </p:sp>
      <p:grpSp>
        <p:nvGrpSpPr>
          <p:cNvPr id="7" name="Group 6"/>
          <p:cNvGrpSpPr/>
          <p:nvPr/>
        </p:nvGrpSpPr>
        <p:grpSpPr>
          <a:xfrm>
            <a:off x="472441" y="1600200"/>
            <a:ext cx="8214359" cy="338554"/>
            <a:chOff x="1066800" y="1600200"/>
            <a:chExt cx="8214359" cy="338554"/>
          </a:xfrm>
        </p:grpSpPr>
        <p:sp>
          <p:nvSpPr>
            <p:cNvPr id="11" name="Rectangle 10"/>
            <p:cNvSpPr>
              <a:spLocks noChangeAspect="1"/>
            </p:cNvSpPr>
            <p:nvPr/>
          </p:nvSpPr>
          <p:spPr>
            <a:xfrm>
              <a:off x="10668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1213485" y="1600200"/>
              <a:ext cx="1224915" cy="338554"/>
            </a:xfrm>
            <a:prstGeom prst="rect">
              <a:avLst/>
            </a:prstGeom>
            <a:noFill/>
          </p:spPr>
          <p:txBody>
            <a:bodyPr wrap="square" rtlCol="0">
              <a:spAutoFit/>
            </a:bodyPr>
            <a:lstStyle/>
            <a:p>
              <a:r>
                <a:rPr lang="en-US" sz="1600" dirty="0" smtClean="0">
                  <a:solidFill>
                    <a:srgbClr val="000000"/>
                  </a:solidFill>
                  <a:cs typeface="Meta Offc Pro"/>
                </a:rPr>
                <a:t>Every time</a:t>
              </a:r>
            </a:p>
          </p:txBody>
        </p:sp>
        <p:sp>
          <p:nvSpPr>
            <p:cNvPr id="14" name="Rectangle 13"/>
            <p:cNvSpPr>
              <a:spLocks noChangeAspect="1"/>
            </p:cNvSpPr>
            <p:nvPr/>
          </p:nvSpPr>
          <p:spPr>
            <a:xfrm>
              <a:off x="2438400"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TextBox 14"/>
            <p:cNvSpPr txBox="1"/>
            <p:nvPr/>
          </p:nvSpPr>
          <p:spPr>
            <a:xfrm>
              <a:off x="2585083" y="1600200"/>
              <a:ext cx="2063117" cy="338554"/>
            </a:xfrm>
            <a:prstGeom prst="rect">
              <a:avLst/>
            </a:prstGeom>
            <a:noFill/>
          </p:spPr>
          <p:txBody>
            <a:bodyPr wrap="square" rtlCol="0">
              <a:spAutoFit/>
            </a:bodyPr>
            <a:lstStyle/>
            <a:p>
              <a:r>
                <a:rPr lang="en-US" sz="1600" dirty="0" smtClean="0">
                  <a:solidFill>
                    <a:srgbClr val="000000"/>
                  </a:solidFill>
                  <a:cs typeface="Meta Offc Pro"/>
                </a:rPr>
                <a:t>Only some of the time</a:t>
              </a:r>
            </a:p>
          </p:txBody>
        </p:sp>
        <p:sp>
          <p:nvSpPr>
            <p:cNvPr id="16" name="Rectangle 15"/>
            <p:cNvSpPr>
              <a:spLocks noChangeAspect="1"/>
            </p:cNvSpPr>
            <p:nvPr/>
          </p:nvSpPr>
          <p:spPr>
            <a:xfrm>
              <a:off x="46482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4794884" y="1600200"/>
              <a:ext cx="767716" cy="338554"/>
            </a:xfrm>
            <a:prstGeom prst="rect">
              <a:avLst/>
            </a:prstGeom>
            <a:noFill/>
          </p:spPr>
          <p:txBody>
            <a:bodyPr wrap="square" rtlCol="0">
              <a:spAutoFit/>
            </a:bodyPr>
            <a:lstStyle/>
            <a:p>
              <a:r>
                <a:rPr lang="en-US" sz="1600" dirty="0" smtClean="0">
                  <a:solidFill>
                    <a:srgbClr val="000000"/>
                  </a:solidFill>
                  <a:cs typeface="Meta Offc Pro"/>
                </a:rPr>
                <a:t>Rarely</a:t>
              </a:r>
            </a:p>
          </p:txBody>
        </p:sp>
        <p:sp>
          <p:nvSpPr>
            <p:cNvPr id="18" name="Rectangle 17"/>
            <p:cNvSpPr>
              <a:spLocks noChangeAspect="1"/>
            </p:cNvSpPr>
            <p:nvPr/>
          </p:nvSpPr>
          <p:spPr>
            <a:xfrm>
              <a:off x="5562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5709283" y="1600200"/>
              <a:ext cx="3571876" cy="338554"/>
            </a:xfrm>
            <a:prstGeom prst="rect">
              <a:avLst/>
            </a:prstGeom>
            <a:noFill/>
          </p:spPr>
          <p:txBody>
            <a:bodyPr wrap="square" rtlCol="0">
              <a:spAutoFit/>
            </a:bodyPr>
            <a:lstStyle/>
            <a:p>
              <a:r>
                <a:rPr lang="en-US" sz="1600" dirty="0" smtClean="0">
                  <a:solidFill>
                    <a:srgbClr val="000000"/>
                  </a:solidFill>
                  <a:cs typeface="Meta Offc Pro"/>
                </a:rPr>
                <a:t>Never / Have not ever talked with doctor</a:t>
              </a:r>
            </a:p>
          </p:txBody>
        </p:sp>
      </p:gr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7" name="TextBox 26"/>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Tree>
    <p:extLst>
      <p:ext uri="{BB962C8B-B14F-4D97-AF65-F5344CB8AC3E}">
        <p14:creationId xmlns:p14="http://schemas.microsoft.com/office/powerpoint/2010/main" val="1347036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991156835"/>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04800" y="2514600"/>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2" name="Rectangle 21"/>
          <p:cNvSpPr/>
          <p:nvPr/>
        </p:nvSpPr>
        <p:spPr>
          <a:xfrm>
            <a:off x="60319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a:t>
            </a:r>
            <a:r>
              <a:rPr lang="en-US" sz="1100" dirty="0" smtClean="0"/>
              <a:t>Don’t </a:t>
            </a:r>
            <a:r>
              <a:rPr lang="en-US" sz="1100" dirty="0"/>
              <a:t>know / refused responses not </a:t>
            </a:r>
            <a:r>
              <a:rPr lang="en-US" sz="1100" dirty="0" smtClean="0"/>
              <a:t>shown</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Black Georgians </a:t>
            </a:r>
            <a:r>
              <a:rPr lang="en-US" sz="2400" i="1" dirty="0" smtClean="0"/>
              <a:t>more likely </a:t>
            </a:r>
            <a:r>
              <a:rPr lang="en-US" sz="2400" dirty="0" smtClean="0"/>
              <a:t>to report getting tested for HIV and more recently</a:t>
            </a:r>
            <a:endParaRPr lang="en-US" sz="2400" dirty="0"/>
          </a:p>
        </p:txBody>
      </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8" name="TextBox 27"/>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
        <p:nvSpPr>
          <p:cNvPr id="33" name="TextBox 32"/>
          <p:cNvSpPr txBox="1"/>
          <p:nvPr/>
        </p:nvSpPr>
        <p:spPr>
          <a:xfrm>
            <a:off x="91439" y="1078468"/>
            <a:ext cx="8961120" cy="646331"/>
          </a:xfrm>
          <a:prstGeom prst="rect">
            <a:avLst/>
          </a:prstGeom>
          <a:noFill/>
        </p:spPr>
        <p:txBody>
          <a:bodyPr wrap="square" rtlCol="0">
            <a:spAutoFit/>
          </a:bodyPr>
          <a:lstStyle/>
          <a:p>
            <a:pPr algn="ctr"/>
            <a:r>
              <a:rPr lang="en-US" dirty="0" smtClean="0">
                <a:solidFill>
                  <a:srgbClr val="000000"/>
                </a:solidFill>
              </a:rPr>
              <a:t>Have you, yourself, ever been tested for HIV? </a:t>
            </a:r>
          </a:p>
          <a:p>
            <a:pPr algn="ctr"/>
            <a:r>
              <a:rPr lang="en-US" dirty="0" smtClean="0">
                <a:solidFill>
                  <a:srgbClr val="000000"/>
                </a:solidFill>
              </a:rPr>
              <a:t>Was that in the past 12 months, or more than 12 months ago?</a:t>
            </a:r>
            <a:endParaRPr lang="en-US" dirty="0">
              <a:solidFill>
                <a:srgbClr val="000000"/>
              </a:solidFill>
            </a:endParaRPr>
          </a:p>
        </p:txBody>
      </p:sp>
      <p:grpSp>
        <p:nvGrpSpPr>
          <p:cNvPr id="2" name="Group 1"/>
          <p:cNvGrpSpPr/>
          <p:nvPr/>
        </p:nvGrpSpPr>
        <p:grpSpPr>
          <a:xfrm>
            <a:off x="685800" y="1752600"/>
            <a:ext cx="7848600" cy="338554"/>
            <a:chOff x="609600" y="1752600"/>
            <a:chExt cx="7848600" cy="338554"/>
          </a:xfrm>
        </p:grpSpPr>
        <p:sp>
          <p:nvSpPr>
            <p:cNvPr id="37" name="Rectangle 36"/>
            <p:cNvSpPr>
              <a:spLocks noChangeAspect="1"/>
            </p:cNvSpPr>
            <p:nvPr/>
          </p:nvSpPr>
          <p:spPr>
            <a:xfrm>
              <a:off x="609600" y="18745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8" name="TextBox 37"/>
            <p:cNvSpPr txBox="1"/>
            <p:nvPr/>
          </p:nvSpPr>
          <p:spPr>
            <a:xfrm>
              <a:off x="756285" y="1752600"/>
              <a:ext cx="2367915" cy="338554"/>
            </a:xfrm>
            <a:prstGeom prst="rect">
              <a:avLst/>
            </a:prstGeom>
            <a:noFill/>
          </p:spPr>
          <p:txBody>
            <a:bodyPr wrap="square" rtlCol="0">
              <a:spAutoFit/>
            </a:bodyPr>
            <a:lstStyle/>
            <a:p>
              <a:r>
                <a:rPr lang="en-US" sz="1600" dirty="0" smtClean="0">
                  <a:solidFill>
                    <a:srgbClr val="000000"/>
                  </a:solidFill>
                  <a:cs typeface="Meta Offc Pro"/>
                </a:rPr>
                <a:t>Yes, in the past 12 months</a:t>
              </a:r>
            </a:p>
          </p:txBody>
        </p:sp>
        <p:sp>
          <p:nvSpPr>
            <p:cNvPr id="39" name="Rectangle 38"/>
            <p:cNvSpPr>
              <a:spLocks noChangeAspect="1"/>
            </p:cNvSpPr>
            <p:nvPr/>
          </p:nvSpPr>
          <p:spPr>
            <a:xfrm>
              <a:off x="3124200" y="18745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40" name="TextBox 39"/>
            <p:cNvSpPr txBox="1"/>
            <p:nvPr/>
          </p:nvSpPr>
          <p:spPr>
            <a:xfrm>
              <a:off x="3270883" y="1752600"/>
              <a:ext cx="2748917" cy="338554"/>
            </a:xfrm>
            <a:prstGeom prst="rect">
              <a:avLst/>
            </a:prstGeom>
            <a:noFill/>
          </p:spPr>
          <p:txBody>
            <a:bodyPr wrap="square" rtlCol="0">
              <a:spAutoFit/>
            </a:bodyPr>
            <a:lstStyle/>
            <a:p>
              <a:r>
                <a:rPr lang="en-US" sz="1600" dirty="0" smtClean="0">
                  <a:solidFill>
                    <a:srgbClr val="000000"/>
                  </a:solidFill>
                  <a:cs typeface="Meta Offc Pro"/>
                </a:rPr>
                <a:t>Yes, more than 12 months ago</a:t>
              </a:r>
            </a:p>
          </p:txBody>
        </p:sp>
        <p:sp>
          <p:nvSpPr>
            <p:cNvPr id="41" name="Rectangle 40"/>
            <p:cNvSpPr>
              <a:spLocks noChangeAspect="1"/>
            </p:cNvSpPr>
            <p:nvPr/>
          </p:nvSpPr>
          <p:spPr>
            <a:xfrm>
              <a:off x="6019801" y="18745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42" name="TextBox 41"/>
            <p:cNvSpPr txBox="1"/>
            <p:nvPr/>
          </p:nvSpPr>
          <p:spPr>
            <a:xfrm>
              <a:off x="6166486" y="1752600"/>
              <a:ext cx="2291714" cy="338554"/>
            </a:xfrm>
            <a:prstGeom prst="rect">
              <a:avLst/>
            </a:prstGeom>
            <a:noFill/>
          </p:spPr>
          <p:txBody>
            <a:bodyPr wrap="square" rtlCol="0">
              <a:spAutoFit/>
            </a:bodyPr>
            <a:lstStyle/>
            <a:p>
              <a:r>
                <a:rPr lang="en-US" sz="1600" dirty="0" smtClean="0">
                  <a:solidFill>
                    <a:srgbClr val="000000"/>
                  </a:solidFill>
                  <a:cs typeface="Meta Offc Pro"/>
                </a:rPr>
                <a:t>No, have not been tested</a:t>
              </a:r>
            </a:p>
          </p:txBody>
        </p:sp>
      </p:grpSp>
    </p:spTree>
    <p:extLst>
      <p:ext uri="{BB962C8B-B14F-4D97-AF65-F5344CB8AC3E}">
        <p14:creationId xmlns:p14="http://schemas.microsoft.com/office/powerpoint/2010/main" val="2145531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00820861"/>
              </p:ext>
            </p:extLst>
          </p:nvPr>
        </p:nvGraphicFramePr>
        <p:xfrm>
          <a:off x="91438" y="1977926"/>
          <a:ext cx="8960485" cy="414823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p:cNvSpPr>
            <a:spLocks noGrp="1"/>
          </p:cNvSpPr>
          <p:nvPr>
            <p:ph type="title"/>
          </p:nvPr>
        </p:nvSpPr>
        <p:spPr/>
        <p:txBody>
          <a:bodyPr/>
          <a:lstStyle/>
          <a:p>
            <a:r>
              <a:rPr lang="en-US" sz="2400" dirty="0" smtClean="0"/>
              <a:t>Many Black Georgians </a:t>
            </a:r>
            <a:r>
              <a:rPr lang="en-US" sz="2400" dirty="0" smtClean="0">
                <a:solidFill>
                  <a:schemeClr val="tx1"/>
                </a:solidFill>
              </a:rPr>
              <a:t>say </a:t>
            </a:r>
            <a:r>
              <a:rPr lang="en-US" sz="2400" dirty="0" smtClean="0"/>
              <a:t>testing is a routine practice</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t>Please </a:t>
            </a:r>
            <a:r>
              <a:rPr lang="en-US" dirty="0"/>
              <a:t>tell me if this is a reason why you decided to get tested for </a:t>
            </a:r>
            <a:r>
              <a:rPr lang="en-US" dirty="0" smtClean="0"/>
              <a:t>HIV. </a:t>
            </a:r>
            <a:endParaRPr lang="en-US" dirty="0"/>
          </a:p>
        </p:txBody>
      </p:sp>
      <p:sp>
        <p:nvSpPr>
          <p:cNvPr id="18" name="Text Placeholder 2"/>
          <p:cNvSpPr>
            <a:spLocks noGrp="1"/>
          </p:cNvSpPr>
          <p:nvPr>
            <p:ph type="body" sz="quarter" idx="11"/>
          </p:nvPr>
        </p:nvSpPr>
        <p:spPr/>
        <p:txBody>
          <a:bodyPr/>
          <a:lstStyle/>
          <a:p>
            <a:r>
              <a:rPr lang="en-US" sz="1100" dirty="0"/>
              <a:t>Note: </a:t>
            </a:r>
            <a:r>
              <a:rPr lang="en-US" sz="1100" dirty="0" smtClean="0"/>
              <a:t>No / don’t know </a:t>
            </a:r>
            <a:r>
              <a:rPr lang="en-US" sz="1100" dirty="0"/>
              <a:t>/ refused responses not shown </a:t>
            </a:r>
            <a:endParaRPr lang="en-US" sz="1100" dirty="0" smtClean="0"/>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6" name="TextBox 5"/>
          <p:cNvSpPr txBox="1"/>
          <p:nvPr/>
        </p:nvSpPr>
        <p:spPr>
          <a:xfrm>
            <a:off x="76200" y="1459468"/>
            <a:ext cx="8961120" cy="369332"/>
          </a:xfrm>
          <a:prstGeom prst="rect">
            <a:avLst/>
          </a:prstGeom>
          <a:noFill/>
        </p:spPr>
        <p:txBody>
          <a:bodyPr wrap="square" rtlCol="0">
            <a:spAutoFit/>
          </a:bodyPr>
          <a:lstStyle/>
          <a:p>
            <a:pPr algn="ctr"/>
            <a:r>
              <a:rPr lang="en-US" i="1" dirty="0" smtClean="0"/>
              <a:t>Among those who say they have ever been tested for HIV</a:t>
            </a:r>
            <a:endParaRPr lang="en-US" i="1" dirty="0"/>
          </a:p>
        </p:txBody>
      </p:sp>
      <p:sp>
        <p:nvSpPr>
          <p:cNvPr id="7" name="Oval 6"/>
          <p:cNvSpPr/>
          <p:nvPr/>
        </p:nvSpPr>
        <p:spPr>
          <a:xfrm>
            <a:off x="6955905" y="3188961"/>
            <a:ext cx="502920" cy="4572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61157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640320826"/>
              </p:ext>
            </p:extLst>
          </p:nvPr>
        </p:nvGraphicFramePr>
        <p:xfrm>
          <a:off x="91439" y="1977926"/>
          <a:ext cx="8061962" cy="414823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p:cNvSpPr>
            <a:spLocks noGrp="1"/>
          </p:cNvSpPr>
          <p:nvPr>
            <p:ph type="title"/>
          </p:nvPr>
        </p:nvSpPr>
        <p:spPr/>
        <p:txBody>
          <a:bodyPr/>
          <a:lstStyle/>
          <a:p>
            <a:r>
              <a:rPr lang="en-US" sz="2400" dirty="0" smtClean="0"/>
              <a:t>Lack of perceived risk is primary reason cited by Georgians who have not been tested</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t>Please </a:t>
            </a:r>
            <a:r>
              <a:rPr lang="en-US" dirty="0"/>
              <a:t>tell me if this is a reason why you </a:t>
            </a:r>
            <a:r>
              <a:rPr lang="en-US" dirty="0" smtClean="0"/>
              <a:t>have not been tested for HIV.</a:t>
            </a:r>
            <a:endParaRPr lang="en-US" dirty="0"/>
          </a:p>
        </p:txBody>
      </p:sp>
      <p:sp>
        <p:nvSpPr>
          <p:cNvPr id="18" name="Text Placeholder 2"/>
          <p:cNvSpPr>
            <a:spLocks noGrp="1"/>
          </p:cNvSpPr>
          <p:nvPr>
            <p:ph type="body" sz="quarter" idx="11"/>
          </p:nvPr>
        </p:nvSpPr>
        <p:spPr/>
        <p:txBody>
          <a:bodyPr/>
          <a:lstStyle/>
          <a:p>
            <a:r>
              <a:rPr lang="en-US" sz="1100" dirty="0"/>
              <a:t>Note: </a:t>
            </a:r>
            <a:r>
              <a:rPr lang="en-US" sz="1100" dirty="0" smtClean="0"/>
              <a:t>No / don’t know </a:t>
            </a:r>
            <a:r>
              <a:rPr lang="en-US" sz="1100" dirty="0"/>
              <a:t>/ refused responses not </a:t>
            </a:r>
            <a:r>
              <a:rPr lang="en-US" sz="1100" dirty="0" smtClean="0"/>
              <a:t>shown; insufficient data to report by race</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6" name="TextBox 5"/>
          <p:cNvSpPr txBox="1"/>
          <p:nvPr/>
        </p:nvSpPr>
        <p:spPr>
          <a:xfrm>
            <a:off x="76200" y="1459468"/>
            <a:ext cx="8961120" cy="369332"/>
          </a:xfrm>
          <a:prstGeom prst="rect">
            <a:avLst/>
          </a:prstGeom>
          <a:noFill/>
        </p:spPr>
        <p:txBody>
          <a:bodyPr wrap="square" rtlCol="0">
            <a:spAutoFit/>
          </a:bodyPr>
          <a:lstStyle/>
          <a:p>
            <a:pPr algn="ctr"/>
            <a:r>
              <a:rPr lang="en-US" i="1" dirty="0"/>
              <a:t>Among those who say they have </a:t>
            </a:r>
            <a:r>
              <a:rPr lang="en-US" i="1" dirty="0" smtClean="0"/>
              <a:t>never </a:t>
            </a:r>
            <a:r>
              <a:rPr lang="en-US" i="1" dirty="0"/>
              <a:t>been tested for </a:t>
            </a:r>
            <a:r>
              <a:rPr lang="en-US" i="1" dirty="0" smtClean="0"/>
              <a:t>HIV</a:t>
            </a:r>
            <a:endParaRPr lang="en-US" i="1" dirty="0"/>
          </a:p>
        </p:txBody>
      </p:sp>
    </p:spTree>
    <p:extLst>
      <p:ext uri="{BB962C8B-B14F-4D97-AF65-F5344CB8AC3E}">
        <p14:creationId xmlns:p14="http://schemas.microsoft.com/office/powerpoint/2010/main" val="3317935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006589137"/>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04800" y="2438400"/>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2" name="Rectangle 21"/>
          <p:cNvSpPr/>
          <p:nvPr/>
        </p:nvSpPr>
        <p:spPr>
          <a:xfrm>
            <a:off x="50413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a:t>
            </a:r>
            <a:r>
              <a:rPr lang="en-US" sz="1100" dirty="0" smtClean="0"/>
              <a:t>Other / refused </a:t>
            </a:r>
            <a:r>
              <a:rPr lang="en-US" sz="1100" dirty="0"/>
              <a:t>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Many Georgians aware </a:t>
            </a:r>
            <a:r>
              <a:rPr lang="en-US" sz="2400" dirty="0" smtClean="0">
                <a:solidFill>
                  <a:schemeClr val="tx1"/>
                </a:solidFill>
              </a:rPr>
              <a:t>that</a:t>
            </a:r>
            <a:r>
              <a:rPr lang="en-US" sz="2400" dirty="0" smtClean="0">
                <a:solidFill>
                  <a:srgbClr val="FF0000"/>
                </a:solidFill>
              </a:rPr>
              <a:t> </a:t>
            </a:r>
            <a:r>
              <a:rPr lang="en-US" sz="2400" dirty="0" smtClean="0"/>
              <a:t>HIV treatment is now advised to start upon diagnosis</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W</a:t>
            </a:r>
            <a:r>
              <a:rPr lang="en-US" dirty="0" smtClean="0"/>
              <a:t>hen </a:t>
            </a:r>
            <a:r>
              <a:rPr lang="en-US" dirty="0"/>
              <a:t>someone is diagnosed with HIV, when is it recommended </a:t>
            </a:r>
            <a:r>
              <a:rPr lang="en-US" dirty="0" smtClean="0"/>
              <a:t>they </a:t>
            </a:r>
            <a:r>
              <a:rPr lang="en-US" dirty="0"/>
              <a:t>begin </a:t>
            </a:r>
            <a:r>
              <a:rPr lang="en-US" dirty="0" smtClean="0"/>
              <a:t>ARV </a:t>
            </a:r>
            <a:r>
              <a:rPr lang="en-US" dirty="0"/>
              <a:t>treatment?   </a:t>
            </a:r>
          </a:p>
        </p:txBody>
      </p:sp>
      <p:grpSp>
        <p:nvGrpSpPr>
          <p:cNvPr id="3" name="Group 2"/>
          <p:cNvGrpSpPr/>
          <p:nvPr/>
        </p:nvGrpSpPr>
        <p:grpSpPr>
          <a:xfrm>
            <a:off x="457200" y="1524000"/>
            <a:ext cx="8229600" cy="584775"/>
            <a:chOff x="609600" y="1600200"/>
            <a:chExt cx="8229600" cy="584775"/>
          </a:xfrm>
        </p:grpSpPr>
        <p:sp>
          <p:nvSpPr>
            <p:cNvPr id="11" name="Rectangle 10"/>
            <p:cNvSpPr>
              <a:spLocks noChangeAspect="1"/>
            </p:cNvSpPr>
            <p:nvPr/>
          </p:nvSpPr>
          <p:spPr>
            <a:xfrm>
              <a:off x="6096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756285" y="1600200"/>
              <a:ext cx="1529715" cy="584775"/>
            </a:xfrm>
            <a:prstGeom prst="rect">
              <a:avLst/>
            </a:prstGeom>
            <a:noFill/>
          </p:spPr>
          <p:txBody>
            <a:bodyPr wrap="square" rtlCol="0">
              <a:spAutoFit/>
            </a:bodyPr>
            <a:lstStyle/>
            <a:p>
              <a:r>
                <a:rPr lang="en-US" sz="1600" dirty="0" smtClean="0">
                  <a:solidFill>
                    <a:srgbClr val="000000"/>
                  </a:solidFill>
                  <a:cs typeface="Meta Offc Pro"/>
                </a:rPr>
                <a:t>As soon as they are diagnosed</a:t>
              </a:r>
            </a:p>
          </p:txBody>
        </p:sp>
        <p:sp>
          <p:nvSpPr>
            <p:cNvPr id="15" name="TextBox 14"/>
            <p:cNvSpPr txBox="1"/>
            <p:nvPr/>
          </p:nvSpPr>
          <p:spPr>
            <a:xfrm>
              <a:off x="2432682" y="1600200"/>
              <a:ext cx="3129918" cy="584775"/>
            </a:xfrm>
            <a:prstGeom prst="rect">
              <a:avLst/>
            </a:prstGeom>
            <a:noFill/>
          </p:spPr>
          <p:txBody>
            <a:bodyPr wrap="square" rtlCol="0">
              <a:spAutoFit/>
            </a:bodyPr>
            <a:lstStyle/>
            <a:p>
              <a:r>
                <a:rPr lang="en-US" sz="1600" dirty="0" smtClean="0">
                  <a:solidFill>
                    <a:srgbClr val="000000"/>
                  </a:solidFill>
                  <a:cs typeface="Meta Offc Pro"/>
                </a:rPr>
                <a:t>When their CD4 count or white blood cells fall below a certain level</a:t>
              </a:r>
            </a:p>
          </p:txBody>
        </p:sp>
        <p:sp>
          <p:nvSpPr>
            <p:cNvPr id="16" name="Rectangle 15"/>
            <p:cNvSpPr>
              <a:spLocks noChangeAspect="1"/>
            </p:cNvSpPr>
            <p:nvPr/>
          </p:nvSpPr>
          <p:spPr>
            <a:xfrm>
              <a:off x="22860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5709284" y="1600200"/>
              <a:ext cx="1605916" cy="584775"/>
            </a:xfrm>
            <a:prstGeom prst="rect">
              <a:avLst/>
            </a:prstGeom>
            <a:noFill/>
          </p:spPr>
          <p:txBody>
            <a:bodyPr wrap="square" rtlCol="0">
              <a:spAutoFit/>
            </a:bodyPr>
            <a:lstStyle/>
            <a:p>
              <a:r>
                <a:rPr lang="en-US" sz="1600" dirty="0" smtClean="0">
                  <a:solidFill>
                    <a:srgbClr val="000000"/>
                  </a:solidFill>
                  <a:cs typeface="Meta Offc Pro"/>
                </a:rPr>
                <a:t>When they begin to feel sick</a:t>
              </a:r>
            </a:p>
          </p:txBody>
        </p:sp>
        <p:sp>
          <p:nvSpPr>
            <p:cNvPr id="18" name="Rectangle 17"/>
            <p:cNvSpPr>
              <a:spLocks noChangeAspect="1"/>
            </p:cNvSpPr>
            <p:nvPr/>
          </p:nvSpPr>
          <p:spPr>
            <a:xfrm>
              <a:off x="5562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5" name="Rectangle 24"/>
            <p:cNvSpPr>
              <a:spLocks noChangeAspect="1"/>
            </p:cNvSpPr>
            <p:nvPr/>
          </p:nvSpPr>
          <p:spPr>
            <a:xfrm>
              <a:off x="73152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7461885" y="1600200"/>
              <a:ext cx="1377315" cy="584775"/>
            </a:xfrm>
            <a:prstGeom prst="rect">
              <a:avLst/>
            </a:prstGeom>
            <a:noFill/>
          </p:spPr>
          <p:txBody>
            <a:bodyPr wrap="square" rtlCol="0">
              <a:spAutoFit/>
            </a:bodyPr>
            <a:lstStyle/>
            <a:p>
              <a:r>
                <a:rPr lang="en-US" sz="1600" dirty="0" smtClean="0">
                  <a:solidFill>
                    <a:srgbClr val="000000"/>
                  </a:solidFill>
                  <a:cs typeface="Meta Offc Pro"/>
                </a:rPr>
                <a:t>Don’t know enough to say</a:t>
              </a:r>
            </a:p>
          </p:txBody>
        </p:sp>
      </p:gr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8" name="TextBox 27"/>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
        <p:nvSpPr>
          <p:cNvPr id="31" name="TextBox 30"/>
          <p:cNvSpPr txBox="1"/>
          <p:nvPr/>
        </p:nvSpPr>
        <p:spPr>
          <a:xfrm>
            <a:off x="5407342" y="2562403"/>
            <a:ext cx="533400" cy="369332"/>
          </a:xfrm>
          <a:prstGeom prst="rect">
            <a:avLst/>
          </a:prstGeom>
          <a:noFill/>
        </p:spPr>
        <p:txBody>
          <a:bodyPr wrap="square" rtlCol="0">
            <a:spAutoFit/>
          </a:bodyPr>
          <a:lstStyle/>
          <a:p>
            <a:pPr algn="ctr"/>
            <a:r>
              <a:rPr lang="en-US" dirty="0">
                <a:latin typeface="Calibri" pitchFamily="34" charset="0"/>
                <a:cs typeface="Meta Offc Pro"/>
              </a:rPr>
              <a:t>1</a:t>
            </a:r>
            <a:r>
              <a:rPr lang="en-US" dirty="0" smtClean="0">
                <a:latin typeface="Calibri" pitchFamily="34" charset="0"/>
                <a:cs typeface="Meta Offc Pro"/>
              </a:rPr>
              <a:t>%</a:t>
            </a:r>
          </a:p>
        </p:txBody>
      </p:sp>
      <p:sp>
        <p:nvSpPr>
          <p:cNvPr id="32" name="TextBox 31"/>
          <p:cNvSpPr txBox="1"/>
          <p:nvPr/>
        </p:nvSpPr>
        <p:spPr>
          <a:xfrm>
            <a:off x="5334000" y="5421868"/>
            <a:ext cx="533400" cy="369332"/>
          </a:xfrm>
          <a:prstGeom prst="rect">
            <a:avLst/>
          </a:prstGeom>
          <a:noFill/>
        </p:spPr>
        <p:txBody>
          <a:bodyPr wrap="square" rtlCol="0">
            <a:spAutoFit/>
          </a:bodyPr>
          <a:lstStyle/>
          <a:p>
            <a:pPr algn="ctr"/>
            <a:r>
              <a:rPr lang="en-US" dirty="0" smtClean="0">
                <a:latin typeface="Calibri" pitchFamily="34" charset="0"/>
                <a:cs typeface="Meta Offc Pro"/>
              </a:rPr>
              <a:t>2%</a:t>
            </a:r>
          </a:p>
        </p:txBody>
      </p:sp>
      <p:cxnSp>
        <p:nvCxnSpPr>
          <p:cNvPr id="7" name="Straight Arrow Connector 6"/>
          <p:cNvCxnSpPr/>
          <p:nvPr/>
        </p:nvCxnSpPr>
        <p:spPr>
          <a:xfrm flipH="1">
            <a:off x="5547360" y="2897683"/>
            <a:ext cx="243840" cy="0"/>
          </a:xfrm>
          <a:prstGeom prst="straightConnector1">
            <a:avLst/>
          </a:prstGeom>
          <a:ln w="127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5452498" y="5739279"/>
            <a:ext cx="243840" cy="0"/>
          </a:xfrm>
          <a:prstGeom prst="straightConnector1">
            <a:avLst/>
          </a:prstGeom>
          <a:ln w="127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15646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90704567"/>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04800" y="2438400"/>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Many Georgians believe access to HIV treatment is an issue for those in need in the state</a:t>
            </a:r>
            <a:endParaRPr lang="en-US" sz="2400" dirty="0"/>
          </a:p>
        </p:txBody>
      </p:sp>
      <p:sp>
        <p:nvSpPr>
          <p:cNvPr id="23" name="TextBox 22"/>
          <p:cNvSpPr txBox="1"/>
          <p:nvPr/>
        </p:nvSpPr>
        <p:spPr>
          <a:xfrm>
            <a:off x="91439" y="1078468"/>
            <a:ext cx="8961120" cy="646331"/>
          </a:xfrm>
          <a:prstGeom prst="rect">
            <a:avLst/>
          </a:prstGeom>
          <a:noFill/>
        </p:spPr>
        <p:txBody>
          <a:bodyPr wrap="square" rtlCol="0">
            <a:spAutoFit/>
          </a:bodyPr>
          <a:lstStyle/>
          <a:p>
            <a:pPr algn="ctr"/>
            <a:r>
              <a:rPr lang="en-US" dirty="0" smtClean="0"/>
              <a:t>Do </a:t>
            </a:r>
            <a:r>
              <a:rPr lang="en-US" dirty="0"/>
              <a:t>you think that most people in Georgia with HIV are able to get the medications they </a:t>
            </a:r>
            <a:r>
              <a:rPr lang="en-US" dirty="0" smtClean="0"/>
              <a:t>need, </a:t>
            </a:r>
            <a:r>
              <a:rPr lang="en-US" dirty="0"/>
              <a:t>or do you think that most of them do NOT get the medications they need?  </a:t>
            </a:r>
            <a:r>
              <a:rPr lang="en-US" dirty="0" smtClean="0"/>
              <a:t>   </a:t>
            </a:r>
            <a:endParaRPr lang="en-US" dirty="0"/>
          </a:p>
        </p:txBody>
      </p:sp>
      <p:grpSp>
        <p:nvGrpSpPr>
          <p:cNvPr id="2" name="Group 1"/>
          <p:cNvGrpSpPr/>
          <p:nvPr/>
        </p:nvGrpSpPr>
        <p:grpSpPr>
          <a:xfrm>
            <a:off x="1524000" y="1752600"/>
            <a:ext cx="6172200" cy="338554"/>
            <a:chOff x="2286000" y="1625025"/>
            <a:chExt cx="6172200" cy="338554"/>
          </a:xfrm>
        </p:grpSpPr>
        <p:sp>
          <p:nvSpPr>
            <p:cNvPr id="11" name="Rectangle 10"/>
            <p:cNvSpPr>
              <a:spLocks noChangeAspect="1"/>
            </p:cNvSpPr>
            <p:nvPr/>
          </p:nvSpPr>
          <p:spPr>
            <a:xfrm>
              <a:off x="2286000" y="1746945"/>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2432685" y="1625025"/>
              <a:ext cx="1986915" cy="338554"/>
            </a:xfrm>
            <a:prstGeom prst="rect">
              <a:avLst/>
            </a:prstGeom>
            <a:noFill/>
          </p:spPr>
          <p:txBody>
            <a:bodyPr wrap="square" rtlCol="0">
              <a:spAutoFit/>
            </a:bodyPr>
            <a:lstStyle/>
            <a:p>
              <a:r>
                <a:rPr lang="en-US" sz="1600" dirty="0" smtClean="0">
                  <a:solidFill>
                    <a:srgbClr val="000000"/>
                  </a:solidFill>
                  <a:cs typeface="Meta Offc Pro"/>
                </a:rPr>
                <a:t>Most get medications</a:t>
              </a:r>
            </a:p>
          </p:txBody>
        </p:sp>
        <p:sp>
          <p:nvSpPr>
            <p:cNvPr id="17" name="TextBox 16"/>
            <p:cNvSpPr txBox="1"/>
            <p:nvPr/>
          </p:nvSpPr>
          <p:spPr>
            <a:xfrm>
              <a:off x="4566284" y="1625025"/>
              <a:ext cx="2596516" cy="338554"/>
            </a:xfrm>
            <a:prstGeom prst="rect">
              <a:avLst/>
            </a:prstGeom>
            <a:noFill/>
          </p:spPr>
          <p:txBody>
            <a:bodyPr wrap="square" rtlCol="0">
              <a:spAutoFit/>
            </a:bodyPr>
            <a:lstStyle/>
            <a:p>
              <a:r>
                <a:rPr lang="en-US" sz="1600" dirty="0" smtClean="0">
                  <a:solidFill>
                    <a:srgbClr val="000000"/>
                  </a:solidFill>
                  <a:cs typeface="Meta Offc Pro"/>
                </a:rPr>
                <a:t>Most do not get medications</a:t>
              </a:r>
            </a:p>
          </p:txBody>
        </p:sp>
        <p:sp>
          <p:nvSpPr>
            <p:cNvPr id="18" name="Rectangle 17"/>
            <p:cNvSpPr>
              <a:spLocks noChangeAspect="1"/>
            </p:cNvSpPr>
            <p:nvPr/>
          </p:nvSpPr>
          <p:spPr>
            <a:xfrm>
              <a:off x="4419600" y="1746945"/>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5" name="Rectangle 24"/>
            <p:cNvSpPr>
              <a:spLocks noChangeAspect="1"/>
            </p:cNvSpPr>
            <p:nvPr/>
          </p:nvSpPr>
          <p:spPr>
            <a:xfrm>
              <a:off x="7162800" y="1746945"/>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7309485" y="1625025"/>
              <a:ext cx="1148715" cy="338554"/>
            </a:xfrm>
            <a:prstGeom prst="rect">
              <a:avLst/>
            </a:prstGeom>
            <a:noFill/>
          </p:spPr>
          <p:txBody>
            <a:bodyPr wrap="square" rtlCol="0">
              <a:spAutoFit/>
            </a:bodyPr>
            <a:lstStyle/>
            <a:p>
              <a:r>
                <a:rPr lang="en-US" sz="1600" dirty="0" smtClean="0">
                  <a:solidFill>
                    <a:srgbClr val="000000"/>
                  </a:solidFill>
                  <a:cs typeface="Meta Offc Pro"/>
                </a:rPr>
                <a:t>Don’t know</a:t>
              </a:r>
            </a:p>
          </p:txBody>
        </p:sp>
      </p:gr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8" name="TextBox 27"/>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Tree>
    <p:extLst>
      <p:ext uri="{BB962C8B-B14F-4D97-AF65-F5344CB8AC3E}">
        <p14:creationId xmlns:p14="http://schemas.microsoft.com/office/powerpoint/2010/main" val="848967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91440" y="1097280"/>
            <a:ext cx="8961120" cy="4770120"/>
          </a:xfrm>
          <a:solidFill>
            <a:schemeClr val="bg1">
              <a:lumMod val="85000"/>
            </a:schemeClr>
          </a:solidFill>
        </p:spPr>
        <p:txBody>
          <a:bodyPr/>
          <a:lstStyle/>
          <a:p>
            <a:pPr marL="0" indent="0">
              <a:buNone/>
            </a:pPr>
            <a:r>
              <a:rPr lang="en-US" sz="1100" i="1" dirty="0" smtClean="0"/>
              <a:t>Public Attitudes and Knowledge about HIV/AIDS in Georgia </a:t>
            </a:r>
            <a:r>
              <a:rPr lang="en-US" sz="1100" dirty="0" smtClean="0"/>
              <a:t>is a representative, statewide survey </a:t>
            </a:r>
            <a:r>
              <a:rPr lang="en-US" sz="1100" dirty="0"/>
              <a:t>conducted </a:t>
            </a:r>
            <a:r>
              <a:rPr lang="en-US" sz="1100" dirty="0" smtClean="0"/>
              <a:t>by the Kaiser Family Foundation (KFF) as </a:t>
            </a:r>
            <a:r>
              <a:rPr lang="en-US" sz="1100" dirty="0"/>
              <a:t>part of a </a:t>
            </a:r>
            <a:r>
              <a:rPr lang="en-US" sz="1100" dirty="0" smtClean="0"/>
              <a:t>public information partnership with the </a:t>
            </a:r>
            <a:r>
              <a:rPr lang="en-US" sz="1100" dirty="0"/>
              <a:t>Georgia Department of Public </a:t>
            </a:r>
            <a:r>
              <a:rPr lang="en-US" sz="1100" dirty="0" smtClean="0"/>
              <a:t>Health. KFF </a:t>
            </a:r>
            <a:r>
              <a:rPr lang="en-US" sz="1100" dirty="0"/>
              <a:t>researchers designed and analyzed the survey. Social Science Research Solutions (SSRS), an independent research company, collaborated with KFF researchers on sample design, weighting, and fieldwork. </a:t>
            </a:r>
            <a:r>
              <a:rPr lang="en-US" sz="1100" dirty="0" smtClean="0"/>
              <a:t>Both the Kaiser Family Foundation and the Georgia </a:t>
            </a:r>
            <a:r>
              <a:rPr lang="en-US" sz="1100" dirty="0"/>
              <a:t>Department of Public Health contributed </a:t>
            </a:r>
            <a:r>
              <a:rPr lang="en-US" sz="1100" dirty="0" smtClean="0"/>
              <a:t>funding for </a:t>
            </a:r>
            <a:r>
              <a:rPr lang="en-US" sz="1100" dirty="0"/>
              <a:t>the survey. </a:t>
            </a:r>
            <a:endParaRPr lang="en-US" sz="1100" dirty="0" smtClean="0"/>
          </a:p>
          <a:p>
            <a:pPr marL="0" indent="0">
              <a:buNone/>
            </a:pPr>
            <a:endParaRPr lang="en-US" sz="1100" dirty="0"/>
          </a:p>
          <a:p>
            <a:pPr marL="0" indent="0">
              <a:buNone/>
            </a:pPr>
            <a:r>
              <a:rPr lang="en-US" sz="1100" dirty="0" smtClean="0"/>
              <a:t>The </a:t>
            </a:r>
            <a:r>
              <a:rPr lang="en-US" sz="1100" dirty="0"/>
              <a:t>telephone survey was conducted in English from July 28 – August 9, 2015, among a random digit dial telephone sample of 556 adults ages 18 and older who currently live in the state of Georgia, and included an oversample of Black respondents to ensure enough interviews to be able to report results separately for this population. </a:t>
            </a:r>
            <a:endParaRPr lang="en-US" sz="1100" dirty="0" smtClean="0"/>
          </a:p>
          <a:p>
            <a:pPr marL="0" indent="0">
              <a:buNone/>
            </a:pPr>
            <a:endParaRPr lang="en-US" sz="1100" dirty="0"/>
          </a:p>
          <a:p>
            <a:pPr marL="0" indent="0">
              <a:buNone/>
            </a:pPr>
            <a:r>
              <a:rPr lang="en-US" sz="1100" dirty="0" smtClean="0"/>
              <a:t>The </a:t>
            </a:r>
            <a:r>
              <a:rPr lang="en-US" sz="1100" dirty="0"/>
              <a:t>sample employed an overlapping dual-frame (landline and cell phone) design. In total, 239 computer-assisted interviews were completed via landline and 317 via cell phone, of which 189 were with respondents whose household could be reached only by dialing cell phones. Both the random digit dial landline and cell phone samples were provided by Marketing Systems Group. To oversample Blacks, the landline and cell phone samples were geographically stratified by estimated incidence of Blacks, and areas with higher expected incidence were disproportionately sampled. Interviews were also completed with a callback sample of respondents who had previously completed an interview on the SSRS Omnibus Survey and indicated that they were Black and they resided in </a:t>
            </a:r>
            <a:r>
              <a:rPr lang="en-US" sz="1100" dirty="0" smtClean="0"/>
              <a:t>Georgia.</a:t>
            </a:r>
          </a:p>
          <a:p>
            <a:pPr marL="0" indent="0">
              <a:buNone/>
            </a:pPr>
            <a:endParaRPr lang="en-US" sz="1100" dirty="0"/>
          </a:p>
          <a:p>
            <a:pPr marL="0" indent="0">
              <a:buNone/>
            </a:pPr>
            <a:r>
              <a:rPr lang="en-US" sz="1100" dirty="0" smtClean="0"/>
              <a:t>All </a:t>
            </a:r>
            <a:r>
              <a:rPr lang="en-US" sz="1100" dirty="0"/>
              <a:t>data were weighted adjust for the sampling design (including the Black oversample) and to balance the sample demographics to match estimates for Georgia residents based on data from the U.S. Census Bureau’s August 2013 American Community Survey (ACS). Parameters used included age, education, race/ethnicity, marital status, phone status, rural area residency, and residence in Atlanta. The sample was also weighted to match current patterns of telephone use using estimates from the National Health Interview Survey (NHIS). </a:t>
            </a:r>
            <a:endParaRPr lang="en-US" sz="1100" dirty="0" smtClean="0"/>
          </a:p>
          <a:p>
            <a:pPr marL="0" indent="0">
              <a:buNone/>
            </a:pPr>
            <a:endParaRPr lang="en-US" sz="1100" dirty="0"/>
          </a:p>
          <a:p>
            <a:pPr marL="0" indent="0">
              <a:buNone/>
            </a:pPr>
            <a:r>
              <a:rPr lang="en-US" sz="1100" dirty="0" smtClean="0"/>
              <a:t>The </a:t>
            </a:r>
            <a:r>
              <a:rPr lang="en-US" sz="1100" dirty="0"/>
              <a:t>margin of sampling error (MOSE) including the design effect is plus or minus 6 percentage points for results based on the total sample. All statistical tests of significance account for the effect of weighting. </a:t>
            </a:r>
            <a:r>
              <a:rPr lang="en-US" sz="1100" dirty="0" smtClean="0"/>
              <a:t>For </a:t>
            </a:r>
            <a:r>
              <a:rPr lang="en-US" sz="1100" dirty="0"/>
              <a:t>other subgroups the margin of sampling error may be higher. Sample sizes and margin of sampling errors for other subgroups are available by request. Note that sampling error is only one of many potential sources of error in this or any other public opinion poll. Kaiser Family Foundation public opinion and survey research is a charter member of the </a:t>
            </a:r>
            <a:r>
              <a:rPr lang="en-US" sz="1100" dirty="0">
                <a:hlinkClick r:id="rId2"/>
              </a:rPr>
              <a:t>Transparency Initiative</a:t>
            </a:r>
            <a:r>
              <a:rPr lang="en-US" sz="1100" dirty="0"/>
              <a:t> of the American Association for Public Opinion Research</a:t>
            </a:r>
            <a:r>
              <a:rPr lang="en-US" sz="1100" dirty="0" smtClean="0"/>
              <a:t>.</a:t>
            </a:r>
            <a:endParaRPr lang="en-US" sz="1100" dirty="0"/>
          </a:p>
        </p:txBody>
      </p:sp>
      <p:sp>
        <p:nvSpPr>
          <p:cNvPr id="5" name="Title 4"/>
          <p:cNvSpPr>
            <a:spLocks noGrp="1"/>
          </p:cNvSpPr>
          <p:nvPr>
            <p:ph type="title"/>
          </p:nvPr>
        </p:nvSpPr>
        <p:spPr/>
        <p:txBody>
          <a:bodyPr/>
          <a:lstStyle/>
          <a:p>
            <a:r>
              <a:rPr lang="en-US" sz="2400" dirty="0" smtClean="0"/>
              <a:t>Methodology</a:t>
            </a:r>
            <a:endParaRPr lang="en-US" sz="2400" dirty="0"/>
          </a:p>
        </p:txBody>
      </p:sp>
    </p:spTree>
    <p:extLst>
      <p:ext uri="{BB962C8B-B14F-4D97-AF65-F5344CB8AC3E}">
        <p14:creationId xmlns:p14="http://schemas.microsoft.com/office/powerpoint/2010/main" val="276241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266244198"/>
              </p:ext>
            </p:extLst>
          </p:nvPr>
        </p:nvGraphicFramePr>
        <p:xfrm>
          <a:off x="34954" y="112264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76200" y="1905000"/>
            <a:ext cx="3326236" cy="1231106"/>
          </a:xfrm>
          <a:prstGeom prst="rect">
            <a:avLst/>
          </a:prstGeom>
          <a:noFill/>
        </p:spPr>
        <p:txBody>
          <a:bodyPr wrap="square" rtlCol="0">
            <a:spAutoFit/>
          </a:bodyPr>
          <a:lstStyle/>
          <a:p>
            <a:r>
              <a:rPr lang="en-US" sz="1400" b="1" dirty="0" smtClean="0">
                <a:solidFill>
                  <a:srgbClr val="000000"/>
                </a:solidFill>
              </a:rPr>
              <a:t>Treatment as Prevention</a:t>
            </a:r>
            <a:r>
              <a:rPr lang="en-US" sz="1200" b="1" dirty="0" smtClean="0">
                <a:solidFill>
                  <a:srgbClr val="000000"/>
                </a:solidFill>
              </a:rPr>
              <a:t>:  </a:t>
            </a:r>
            <a:r>
              <a:rPr lang="en-US" sz="1200" dirty="0" smtClean="0">
                <a:solidFill>
                  <a:srgbClr val="000000"/>
                </a:solidFill>
              </a:rPr>
              <a:t>“Antiretroviral drugs, sometimes called ARV or ART, are medications to treat HIV. I</a:t>
            </a:r>
            <a:r>
              <a:rPr lang="en-US" sz="1200" dirty="0" smtClean="0"/>
              <a:t>f </a:t>
            </a:r>
            <a:r>
              <a:rPr lang="en-US" sz="1200" dirty="0"/>
              <a:t>someone who has HIV is taking consistent antiretroviral treatment, does this significantly reduce the risk of passing HIV to </a:t>
            </a:r>
            <a:r>
              <a:rPr lang="en-US" sz="1200" dirty="0" smtClean="0"/>
              <a:t>others, or not, or don’t you know enough to say?” </a:t>
            </a:r>
            <a:endParaRPr lang="en-US" sz="1200" dirty="0"/>
          </a:p>
        </p:txBody>
      </p:sp>
      <p:sp>
        <p:nvSpPr>
          <p:cNvPr id="22" name="Rectangle 21"/>
          <p:cNvSpPr/>
          <p:nvPr/>
        </p:nvSpPr>
        <p:spPr>
          <a:xfrm>
            <a:off x="4171188" y="1905000"/>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a:t>
            </a:r>
            <a:r>
              <a:rPr lang="en-US" sz="1100" dirty="0" smtClean="0"/>
              <a:t>Refused </a:t>
            </a:r>
            <a:r>
              <a:rPr lang="en-US" sz="1100" dirty="0"/>
              <a:t>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Many not knowledgeable about advances in HIV treatment and prevention</a:t>
            </a:r>
            <a:endParaRPr lang="en-US" sz="2400" dirty="0"/>
          </a:p>
        </p:txBody>
      </p:sp>
      <p:sp>
        <p:nvSpPr>
          <p:cNvPr id="24" name="TextBox 23"/>
          <p:cNvSpPr txBox="1"/>
          <p:nvPr/>
        </p:nvSpPr>
        <p:spPr>
          <a:xfrm>
            <a:off x="24469" y="4800600"/>
            <a:ext cx="2871132" cy="1046440"/>
          </a:xfrm>
          <a:prstGeom prst="rect">
            <a:avLst/>
          </a:prstGeom>
          <a:noFill/>
        </p:spPr>
        <p:txBody>
          <a:bodyPr wrap="square" rtlCol="0">
            <a:spAutoFit/>
          </a:bodyPr>
          <a:lstStyle/>
          <a:p>
            <a:r>
              <a:rPr lang="en-US" sz="1400" b="1" dirty="0" smtClean="0">
                <a:solidFill>
                  <a:srgbClr val="000000"/>
                </a:solidFill>
              </a:rPr>
              <a:t>Maternal to Child Transmission:                  </a:t>
            </a:r>
            <a:r>
              <a:rPr lang="en-US" sz="1200" dirty="0" smtClean="0">
                <a:solidFill>
                  <a:srgbClr val="000000"/>
                </a:solidFill>
              </a:rPr>
              <a:t>“I</a:t>
            </a:r>
            <a:r>
              <a:rPr lang="en-US" sz="1200" dirty="0" smtClean="0"/>
              <a:t>s </a:t>
            </a:r>
            <a:r>
              <a:rPr lang="en-US" sz="1200" dirty="0"/>
              <a:t>there medication that a pregnant woman who has HIV can take to reduce </a:t>
            </a:r>
            <a:r>
              <a:rPr lang="en-US" sz="1200" dirty="0" smtClean="0"/>
              <a:t> the </a:t>
            </a:r>
            <a:r>
              <a:rPr lang="en-US" sz="1200" dirty="0"/>
              <a:t>risk of her baby being born </a:t>
            </a:r>
            <a:r>
              <a:rPr lang="en-US" sz="1200" dirty="0" smtClean="0"/>
              <a:t>infected,   or </a:t>
            </a:r>
            <a:r>
              <a:rPr lang="en-US" sz="1200" dirty="0"/>
              <a:t>not, or don’t you know enough to say?”                      </a:t>
            </a:r>
          </a:p>
        </p:txBody>
      </p:sp>
      <p:sp>
        <p:nvSpPr>
          <p:cNvPr id="27" name="TextBox 26"/>
          <p:cNvSpPr txBox="1"/>
          <p:nvPr/>
        </p:nvSpPr>
        <p:spPr>
          <a:xfrm>
            <a:off x="34954" y="3507610"/>
            <a:ext cx="3241646" cy="861774"/>
          </a:xfrm>
          <a:prstGeom prst="rect">
            <a:avLst/>
          </a:prstGeom>
          <a:noFill/>
        </p:spPr>
        <p:txBody>
          <a:bodyPr wrap="square" rtlCol="0">
            <a:spAutoFit/>
          </a:bodyPr>
          <a:lstStyle/>
          <a:p>
            <a:r>
              <a:rPr lang="en-US" sz="1400" b="1" dirty="0" smtClean="0">
                <a:solidFill>
                  <a:srgbClr val="000000"/>
                </a:solidFill>
              </a:rPr>
              <a:t>PrEP:  </a:t>
            </a:r>
            <a:r>
              <a:rPr lang="en-US" sz="1200" dirty="0" smtClean="0">
                <a:solidFill>
                  <a:srgbClr val="000000"/>
                </a:solidFill>
              </a:rPr>
              <a:t>“I</a:t>
            </a:r>
            <a:r>
              <a:rPr lang="en-US" sz="1200" dirty="0" smtClean="0"/>
              <a:t>s </a:t>
            </a:r>
            <a:r>
              <a:rPr lang="en-US" sz="1200" dirty="0"/>
              <a:t>there a prescription medication that people who do not have HIV can take to lower their risk of getting HIV , or not, or don’t you know enough to say?”</a:t>
            </a:r>
          </a:p>
        </p:txBody>
      </p:sp>
      <p:grpSp>
        <p:nvGrpSpPr>
          <p:cNvPr id="21" name="Group 20"/>
          <p:cNvGrpSpPr/>
          <p:nvPr/>
        </p:nvGrpSpPr>
        <p:grpSpPr>
          <a:xfrm>
            <a:off x="3659973" y="990600"/>
            <a:ext cx="3733800" cy="338554"/>
            <a:chOff x="2743200" y="1600200"/>
            <a:chExt cx="3733800" cy="338554"/>
          </a:xfrm>
        </p:grpSpPr>
        <p:sp>
          <p:nvSpPr>
            <p:cNvPr id="25" name="Rectangle 24"/>
            <p:cNvSpPr>
              <a:spLocks noChangeAspect="1"/>
            </p:cNvSpPr>
            <p:nvPr/>
          </p:nvSpPr>
          <p:spPr>
            <a:xfrm>
              <a:off x="27432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2889885" y="1600200"/>
              <a:ext cx="462915" cy="338554"/>
            </a:xfrm>
            <a:prstGeom prst="rect">
              <a:avLst/>
            </a:prstGeom>
            <a:noFill/>
          </p:spPr>
          <p:txBody>
            <a:bodyPr wrap="square" rtlCol="0">
              <a:spAutoFit/>
            </a:bodyPr>
            <a:lstStyle/>
            <a:p>
              <a:r>
                <a:rPr lang="en-US" sz="1600" dirty="0" smtClean="0">
                  <a:solidFill>
                    <a:srgbClr val="000000"/>
                  </a:solidFill>
                  <a:cs typeface="Meta Offc Pro"/>
                </a:rPr>
                <a:t>Yes</a:t>
              </a:r>
            </a:p>
          </p:txBody>
        </p:sp>
        <p:sp>
          <p:nvSpPr>
            <p:cNvPr id="28" name="Rectangle 27"/>
            <p:cNvSpPr>
              <a:spLocks noChangeAspect="1"/>
            </p:cNvSpPr>
            <p:nvPr/>
          </p:nvSpPr>
          <p:spPr>
            <a:xfrm>
              <a:off x="33528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9" name="TextBox 28"/>
            <p:cNvSpPr txBox="1"/>
            <p:nvPr/>
          </p:nvSpPr>
          <p:spPr>
            <a:xfrm>
              <a:off x="3499484" y="1600200"/>
              <a:ext cx="462916" cy="338554"/>
            </a:xfrm>
            <a:prstGeom prst="rect">
              <a:avLst/>
            </a:prstGeom>
            <a:noFill/>
          </p:spPr>
          <p:txBody>
            <a:bodyPr wrap="square" rtlCol="0">
              <a:spAutoFit/>
            </a:bodyPr>
            <a:lstStyle/>
            <a:p>
              <a:r>
                <a:rPr lang="en-US" sz="1600" dirty="0" smtClean="0">
                  <a:solidFill>
                    <a:srgbClr val="000000"/>
                  </a:solidFill>
                  <a:cs typeface="Meta Offc Pro"/>
                </a:rPr>
                <a:t>No</a:t>
              </a:r>
            </a:p>
          </p:txBody>
        </p:sp>
        <p:sp>
          <p:nvSpPr>
            <p:cNvPr id="30" name="Rectangle 29"/>
            <p:cNvSpPr>
              <a:spLocks noChangeAspect="1"/>
            </p:cNvSpPr>
            <p:nvPr/>
          </p:nvSpPr>
          <p:spPr>
            <a:xfrm>
              <a:off x="39624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1" name="TextBox 30"/>
            <p:cNvSpPr txBox="1"/>
            <p:nvPr/>
          </p:nvSpPr>
          <p:spPr>
            <a:xfrm>
              <a:off x="4109085" y="1600200"/>
              <a:ext cx="2367915" cy="338554"/>
            </a:xfrm>
            <a:prstGeom prst="rect">
              <a:avLst/>
            </a:prstGeom>
            <a:noFill/>
          </p:spPr>
          <p:txBody>
            <a:bodyPr wrap="square" rtlCol="0">
              <a:spAutoFit/>
            </a:bodyPr>
            <a:lstStyle/>
            <a:p>
              <a:r>
                <a:rPr lang="en-US" sz="1600" dirty="0" smtClean="0">
                  <a:solidFill>
                    <a:srgbClr val="000000"/>
                  </a:solidFill>
                  <a:cs typeface="Meta Offc Pro"/>
                </a:rPr>
                <a:t>Don’t know enough to say</a:t>
              </a:r>
            </a:p>
          </p:txBody>
        </p:sp>
      </p:grpSp>
      <p:sp>
        <p:nvSpPr>
          <p:cNvPr id="2" name="TextBox 1"/>
          <p:cNvSpPr txBox="1"/>
          <p:nvPr/>
        </p:nvSpPr>
        <p:spPr>
          <a:xfrm>
            <a:off x="3625596" y="2227760"/>
            <a:ext cx="609600" cy="369332"/>
          </a:xfrm>
          <a:prstGeom prst="rect">
            <a:avLst/>
          </a:prstGeom>
          <a:noFill/>
        </p:spPr>
        <p:txBody>
          <a:bodyPr wrap="square" rtlCol="0">
            <a:spAutoFit/>
          </a:bodyPr>
          <a:lstStyle/>
          <a:p>
            <a:pPr algn="ctr"/>
            <a:r>
              <a:rPr lang="en-US" dirty="0" smtClean="0">
                <a:latin typeface="Calibri" pitchFamily="34" charset="0"/>
                <a:cs typeface="Meta Offc Pro"/>
              </a:rPr>
              <a:t>12%   </a:t>
            </a:r>
          </a:p>
        </p:txBody>
      </p:sp>
      <p:sp>
        <p:nvSpPr>
          <p:cNvPr id="3" name="TextBox 2"/>
          <p:cNvSpPr txBox="1"/>
          <p:nvPr/>
        </p:nvSpPr>
        <p:spPr>
          <a:xfrm>
            <a:off x="3398395" y="1336484"/>
            <a:ext cx="2743200" cy="307777"/>
          </a:xfrm>
          <a:prstGeom prst="rect">
            <a:avLst/>
          </a:prstGeom>
          <a:noFill/>
        </p:spPr>
        <p:txBody>
          <a:bodyPr wrap="square" rtlCol="0">
            <a:spAutoFit/>
          </a:bodyPr>
          <a:lstStyle/>
          <a:p>
            <a:pPr algn="ctr"/>
            <a:r>
              <a:rPr lang="en-US" sz="1400" b="1" dirty="0" smtClean="0">
                <a:latin typeface="Calibri" pitchFamily="34" charset="0"/>
                <a:cs typeface="Meta Offc Pro"/>
              </a:rPr>
              <a:t>Correct </a:t>
            </a:r>
            <a:r>
              <a:rPr lang="en-US" sz="1400" b="1" dirty="0">
                <a:latin typeface="Calibri" pitchFamily="34" charset="0"/>
                <a:cs typeface="Meta Offc Pro"/>
              </a:rPr>
              <a:t>Answer for all is “Yes</a:t>
            </a:r>
            <a:r>
              <a:rPr lang="en-US" sz="1400" b="1" dirty="0" smtClean="0">
                <a:latin typeface="Calibri" pitchFamily="34" charset="0"/>
                <a:cs typeface="Meta Offc Pro"/>
              </a:rPr>
              <a:t>”</a:t>
            </a:r>
            <a:endParaRPr lang="en-US" sz="1400" dirty="0" smtClean="0">
              <a:latin typeface="Calibri" pitchFamily="34" charset="0"/>
              <a:cs typeface="Meta Offc Pro"/>
            </a:endParaRPr>
          </a:p>
        </p:txBody>
      </p:sp>
    </p:spTree>
    <p:extLst>
      <p:ext uri="{BB962C8B-B14F-4D97-AF65-F5344CB8AC3E}">
        <p14:creationId xmlns:p14="http://schemas.microsoft.com/office/powerpoint/2010/main" val="15299437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57484362"/>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2" name="Rectangle 21"/>
          <p:cNvSpPr/>
          <p:nvPr/>
        </p:nvSpPr>
        <p:spPr>
          <a:xfrm>
            <a:off x="4114800"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Refused responses not </a:t>
            </a:r>
            <a:r>
              <a:rPr lang="en-US" sz="1100" dirty="0" smtClean="0"/>
              <a:t>shown</a:t>
            </a:r>
          </a:p>
          <a:p>
            <a:r>
              <a:rPr lang="en-US" sz="1100" dirty="0" smtClean="0"/>
              <a:t>Source</a:t>
            </a:r>
            <a:r>
              <a:rPr lang="en-US" sz="1100" dirty="0"/>
              <a:t>: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Women in Georgia </a:t>
            </a:r>
            <a:r>
              <a:rPr lang="en-US" sz="2400" i="1" dirty="0" smtClean="0"/>
              <a:t>more likely</a:t>
            </a:r>
            <a:r>
              <a:rPr lang="en-US" sz="2400" dirty="0" smtClean="0"/>
              <a:t> to know about reducing HIV risk from mother to child</a:t>
            </a:r>
            <a:r>
              <a:rPr lang="en-US" sz="2400" dirty="0" smtClean="0">
                <a:solidFill>
                  <a:schemeClr val="tx1"/>
                </a:solidFill>
              </a:rPr>
              <a:t>; Black women most informed</a:t>
            </a:r>
            <a:endParaRPr lang="en-US" sz="2400" dirty="0">
              <a:solidFill>
                <a:schemeClr val="tx1"/>
              </a:solidFill>
            </a:endParaRPr>
          </a:p>
        </p:txBody>
      </p:sp>
      <p:sp>
        <p:nvSpPr>
          <p:cNvPr id="23" name="TextBox 22"/>
          <p:cNvSpPr txBox="1"/>
          <p:nvPr/>
        </p:nvSpPr>
        <p:spPr>
          <a:xfrm>
            <a:off x="91439" y="1078468"/>
            <a:ext cx="8961120" cy="646331"/>
          </a:xfrm>
          <a:prstGeom prst="rect">
            <a:avLst/>
          </a:prstGeom>
          <a:noFill/>
        </p:spPr>
        <p:txBody>
          <a:bodyPr wrap="square" rtlCol="0">
            <a:spAutoFit/>
          </a:bodyPr>
          <a:lstStyle/>
          <a:p>
            <a:pPr algn="ctr"/>
            <a:r>
              <a:rPr lang="en-US" dirty="0" smtClean="0">
                <a:solidFill>
                  <a:srgbClr val="000000"/>
                </a:solidFill>
              </a:rPr>
              <a:t>Is there </a:t>
            </a:r>
            <a:r>
              <a:rPr lang="en-US" dirty="0">
                <a:solidFill>
                  <a:srgbClr val="000000"/>
                </a:solidFill>
              </a:rPr>
              <a:t>medication that a pregnant woman who has HIV can take to reduce the risk of her baby being born infected, or not, or don’t you know enough to say? </a:t>
            </a:r>
            <a:r>
              <a:rPr lang="en-US" dirty="0" smtClean="0">
                <a:solidFill>
                  <a:srgbClr val="000000"/>
                </a:solidFill>
              </a:rPr>
              <a:t>   </a:t>
            </a:r>
            <a:endParaRPr lang="en-US" dirty="0">
              <a:solidFill>
                <a:srgbClr val="000000"/>
              </a:solidFill>
            </a:endParaRPr>
          </a:p>
        </p:txBody>
      </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28600" y="5421868"/>
            <a:ext cx="1295400" cy="369332"/>
          </a:xfrm>
          <a:prstGeom prst="rect">
            <a:avLst/>
          </a:prstGeom>
          <a:noFill/>
        </p:spPr>
        <p:txBody>
          <a:bodyPr wrap="square" rtlCol="0">
            <a:spAutoFit/>
          </a:bodyPr>
          <a:lstStyle/>
          <a:p>
            <a:r>
              <a:rPr lang="en-US" b="1" dirty="0" smtClean="0">
                <a:solidFill>
                  <a:srgbClr val="000000"/>
                </a:solidFill>
                <a:cs typeface="Meta Offc Pro"/>
              </a:rPr>
              <a:t>Black</a:t>
            </a:r>
          </a:p>
        </p:txBody>
      </p:sp>
      <p:sp>
        <p:nvSpPr>
          <p:cNvPr id="27" name="TextBox 26"/>
          <p:cNvSpPr txBox="1"/>
          <p:nvPr/>
        </p:nvSpPr>
        <p:spPr>
          <a:xfrm>
            <a:off x="228600" y="3962400"/>
            <a:ext cx="1295400" cy="369332"/>
          </a:xfrm>
          <a:prstGeom prst="rect">
            <a:avLst/>
          </a:prstGeom>
          <a:noFill/>
        </p:spPr>
        <p:txBody>
          <a:bodyPr wrap="square" rtlCol="0">
            <a:spAutoFit/>
          </a:bodyPr>
          <a:lstStyle/>
          <a:p>
            <a:r>
              <a:rPr lang="en-US" b="1" dirty="0" smtClean="0">
                <a:solidFill>
                  <a:srgbClr val="000000"/>
                </a:solidFill>
                <a:cs typeface="Meta Offc Pro"/>
              </a:rPr>
              <a:t>White</a:t>
            </a:r>
          </a:p>
        </p:txBody>
      </p:sp>
      <p:grpSp>
        <p:nvGrpSpPr>
          <p:cNvPr id="21" name="Group 20"/>
          <p:cNvGrpSpPr/>
          <p:nvPr/>
        </p:nvGrpSpPr>
        <p:grpSpPr>
          <a:xfrm>
            <a:off x="2743200" y="1752600"/>
            <a:ext cx="3733800" cy="338554"/>
            <a:chOff x="2743200" y="1600200"/>
            <a:chExt cx="3733800" cy="338554"/>
          </a:xfrm>
        </p:grpSpPr>
        <p:sp>
          <p:nvSpPr>
            <p:cNvPr id="25" name="Rectangle 24"/>
            <p:cNvSpPr>
              <a:spLocks noChangeAspect="1"/>
            </p:cNvSpPr>
            <p:nvPr/>
          </p:nvSpPr>
          <p:spPr>
            <a:xfrm>
              <a:off x="27432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2889885" y="1600200"/>
              <a:ext cx="462915" cy="338554"/>
            </a:xfrm>
            <a:prstGeom prst="rect">
              <a:avLst/>
            </a:prstGeom>
            <a:noFill/>
          </p:spPr>
          <p:txBody>
            <a:bodyPr wrap="square" rtlCol="0">
              <a:spAutoFit/>
            </a:bodyPr>
            <a:lstStyle/>
            <a:p>
              <a:r>
                <a:rPr lang="en-US" sz="1600" dirty="0" smtClean="0">
                  <a:solidFill>
                    <a:srgbClr val="000000"/>
                  </a:solidFill>
                  <a:cs typeface="Meta Offc Pro"/>
                </a:rPr>
                <a:t>Yes</a:t>
              </a:r>
            </a:p>
          </p:txBody>
        </p:sp>
        <p:sp>
          <p:nvSpPr>
            <p:cNvPr id="28" name="Rectangle 27"/>
            <p:cNvSpPr>
              <a:spLocks noChangeAspect="1"/>
            </p:cNvSpPr>
            <p:nvPr/>
          </p:nvSpPr>
          <p:spPr>
            <a:xfrm>
              <a:off x="33528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9" name="TextBox 28"/>
            <p:cNvSpPr txBox="1"/>
            <p:nvPr/>
          </p:nvSpPr>
          <p:spPr>
            <a:xfrm>
              <a:off x="3499484" y="1600200"/>
              <a:ext cx="462916" cy="338554"/>
            </a:xfrm>
            <a:prstGeom prst="rect">
              <a:avLst/>
            </a:prstGeom>
            <a:noFill/>
          </p:spPr>
          <p:txBody>
            <a:bodyPr wrap="square" rtlCol="0">
              <a:spAutoFit/>
            </a:bodyPr>
            <a:lstStyle/>
            <a:p>
              <a:r>
                <a:rPr lang="en-US" sz="1600" dirty="0" smtClean="0">
                  <a:solidFill>
                    <a:srgbClr val="000000"/>
                  </a:solidFill>
                  <a:cs typeface="Meta Offc Pro"/>
                </a:rPr>
                <a:t>No</a:t>
              </a:r>
            </a:p>
          </p:txBody>
        </p:sp>
        <p:sp>
          <p:nvSpPr>
            <p:cNvPr id="30" name="Rectangle 29"/>
            <p:cNvSpPr>
              <a:spLocks noChangeAspect="1"/>
            </p:cNvSpPr>
            <p:nvPr/>
          </p:nvSpPr>
          <p:spPr>
            <a:xfrm>
              <a:off x="39624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1" name="TextBox 30"/>
            <p:cNvSpPr txBox="1"/>
            <p:nvPr/>
          </p:nvSpPr>
          <p:spPr>
            <a:xfrm>
              <a:off x="4109085" y="1600200"/>
              <a:ext cx="2367915" cy="338554"/>
            </a:xfrm>
            <a:prstGeom prst="rect">
              <a:avLst/>
            </a:prstGeom>
            <a:noFill/>
          </p:spPr>
          <p:txBody>
            <a:bodyPr wrap="square" rtlCol="0">
              <a:spAutoFit/>
            </a:bodyPr>
            <a:lstStyle/>
            <a:p>
              <a:r>
                <a:rPr lang="en-US" sz="1600" dirty="0" smtClean="0">
                  <a:solidFill>
                    <a:srgbClr val="000000"/>
                  </a:solidFill>
                  <a:cs typeface="Meta Offc Pro"/>
                </a:rPr>
                <a:t>Don’t know enough to say</a:t>
              </a:r>
            </a:p>
          </p:txBody>
        </p:sp>
      </p:grpSp>
      <p:sp>
        <p:nvSpPr>
          <p:cNvPr id="32" name="TextBox 31"/>
          <p:cNvSpPr txBox="1"/>
          <p:nvPr/>
        </p:nvSpPr>
        <p:spPr>
          <a:xfrm>
            <a:off x="1219200" y="3657600"/>
            <a:ext cx="762000" cy="307777"/>
          </a:xfrm>
          <a:prstGeom prst="rect">
            <a:avLst/>
          </a:prstGeom>
          <a:noFill/>
        </p:spPr>
        <p:txBody>
          <a:bodyPr wrap="square" rtlCol="0">
            <a:spAutoFit/>
          </a:bodyPr>
          <a:lstStyle/>
          <a:p>
            <a:pPr algn="ctr"/>
            <a:r>
              <a:rPr lang="en-US" sz="1400" dirty="0" smtClean="0">
                <a:solidFill>
                  <a:srgbClr val="000000"/>
                </a:solidFill>
                <a:cs typeface="Meta Offc Pro"/>
              </a:rPr>
              <a:t>Male</a:t>
            </a:r>
          </a:p>
        </p:txBody>
      </p:sp>
      <p:sp>
        <p:nvSpPr>
          <p:cNvPr id="33" name="TextBox 32"/>
          <p:cNvSpPr txBox="1"/>
          <p:nvPr/>
        </p:nvSpPr>
        <p:spPr>
          <a:xfrm>
            <a:off x="1219200" y="4343400"/>
            <a:ext cx="762000" cy="307777"/>
          </a:xfrm>
          <a:prstGeom prst="rect">
            <a:avLst/>
          </a:prstGeom>
          <a:noFill/>
        </p:spPr>
        <p:txBody>
          <a:bodyPr wrap="square" rtlCol="0">
            <a:spAutoFit/>
          </a:bodyPr>
          <a:lstStyle/>
          <a:p>
            <a:pPr algn="ctr"/>
            <a:r>
              <a:rPr lang="en-US" sz="1400" dirty="0" smtClean="0">
                <a:solidFill>
                  <a:srgbClr val="000000"/>
                </a:solidFill>
                <a:cs typeface="Meta Offc Pro"/>
              </a:rPr>
              <a:t>Female</a:t>
            </a:r>
          </a:p>
        </p:txBody>
      </p:sp>
      <p:sp>
        <p:nvSpPr>
          <p:cNvPr id="34" name="TextBox 33"/>
          <p:cNvSpPr txBox="1"/>
          <p:nvPr/>
        </p:nvSpPr>
        <p:spPr>
          <a:xfrm>
            <a:off x="1219200" y="2209800"/>
            <a:ext cx="762000" cy="307777"/>
          </a:xfrm>
          <a:prstGeom prst="rect">
            <a:avLst/>
          </a:prstGeom>
          <a:noFill/>
        </p:spPr>
        <p:txBody>
          <a:bodyPr wrap="square" rtlCol="0">
            <a:spAutoFit/>
          </a:bodyPr>
          <a:lstStyle/>
          <a:p>
            <a:pPr algn="ctr"/>
            <a:r>
              <a:rPr lang="en-US" sz="1400" dirty="0" smtClean="0">
                <a:solidFill>
                  <a:srgbClr val="000000"/>
                </a:solidFill>
                <a:cs typeface="Meta Offc Pro"/>
              </a:rPr>
              <a:t>Male</a:t>
            </a:r>
          </a:p>
        </p:txBody>
      </p:sp>
      <p:sp>
        <p:nvSpPr>
          <p:cNvPr id="35" name="TextBox 34"/>
          <p:cNvSpPr txBox="1"/>
          <p:nvPr/>
        </p:nvSpPr>
        <p:spPr>
          <a:xfrm>
            <a:off x="1219200" y="2895600"/>
            <a:ext cx="762000" cy="307777"/>
          </a:xfrm>
          <a:prstGeom prst="rect">
            <a:avLst/>
          </a:prstGeom>
          <a:noFill/>
        </p:spPr>
        <p:txBody>
          <a:bodyPr wrap="square" rtlCol="0">
            <a:spAutoFit/>
          </a:bodyPr>
          <a:lstStyle/>
          <a:p>
            <a:pPr algn="ctr"/>
            <a:r>
              <a:rPr lang="en-US" sz="1400" dirty="0" smtClean="0">
                <a:solidFill>
                  <a:srgbClr val="000000"/>
                </a:solidFill>
                <a:cs typeface="Meta Offc Pro"/>
              </a:rPr>
              <a:t>Female</a:t>
            </a:r>
          </a:p>
        </p:txBody>
      </p:sp>
      <p:cxnSp>
        <p:nvCxnSpPr>
          <p:cNvPr id="36" name="Straight Connector 35"/>
          <p:cNvCxnSpPr/>
          <p:nvPr/>
        </p:nvCxnSpPr>
        <p:spPr>
          <a:xfrm>
            <a:off x="381000" y="48768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219200" y="5105400"/>
            <a:ext cx="762000" cy="307777"/>
          </a:xfrm>
          <a:prstGeom prst="rect">
            <a:avLst/>
          </a:prstGeom>
          <a:noFill/>
        </p:spPr>
        <p:txBody>
          <a:bodyPr wrap="square" rtlCol="0">
            <a:spAutoFit/>
          </a:bodyPr>
          <a:lstStyle/>
          <a:p>
            <a:pPr algn="ctr"/>
            <a:r>
              <a:rPr lang="en-US" sz="1400" dirty="0" smtClean="0">
                <a:solidFill>
                  <a:srgbClr val="000000"/>
                </a:solidFill>
                <a:cs typeface="Meta Offc Pro"/>
              </a:rPr>
              <a:t>Male</a:t>
            </a:r>
          </a:p>
        </p:txBody>
      </p:sp>
      <p:sp>
        <p:nvSpPr>
          <p:cNvPr id="38" name="TextBox 37"/>
          <p:cNvSpPr txBox="1"/>
          <p:nvPr/>
        </p:nvSpPr>
        <p:spPr>
          <a:xfrm>
            <a:off x="1219200" y="5791200"/>
            <a:ext cx="762000" cy="307777"/>
          </a:xfrm>
          <a:prstGeom prst="rect">
            <a:avLst/>
          </a:prstGeom>
          <a:noFill/>
        </p:spPr>
        <p:txBody>
          <a:bodyPr wrap="square" rtlCol="0">
            <a:spAutoFit/>
          </a:bodyPr>
          <a:lstStyle/>
          <a:p>
            <a:pPr algn="ctr"/>
            <a:r>
              <a:rPr lang="en-US" sz="1400" dirty="0" smtClean="0">
                <a:solidFill>
                  <a:srgbClr val="000000"/>
                </a:solidFill>
                <a:cs typeface="Meta Offc Pro"/>
              </a:rPr>
              <a:t>Female</a:t>
            </a:r>
          </a:p>
        </p:txBody>
      </p:sp>
      <p:sp>
        <p:nvSpPr>
          <p:cNvPr id="39" name="TextBox 38"/>
          <p:cNvSpPr txBox="1"/>
          <p:nvPr/>
        </p:nvSpPr>
        <p:spPr>
          <a:xfrm>
            <a:off x="228600" y="2450068"/>
            <a:ext cx="1295400" cy="369332"/>
          </a:xfrm>
          <a:prstGeom prst="rect">
            <a:avLst/>
          </a:prstGeom>
          <a:noFill/>
        </p:spPr>
        <p:txBody>
          <a:bodyPr wrap="square" rtlCol="0">
            <a:spAutoFit/>
          </a:bodyPr>
          <a:lstStyle/>
          <a:p>
            <a:r>
              <a:rPr lang="en-US" b="1" dirty="0" smtClean="0">
                <a:solidFill>
                  <a:srgbClr val="000000"/>
                </a:solidFill>
                <a:cs typeface="Meta Offc Pro"/>
              </a:rPr>
              <a:t>Total</a:t>
            </a:r>
          </a:p>
        </p:txBody>
      </p:sp>
    </p:spTree>
    <p:extLst>
      <p:ext uri="{BB962C8B-B14F-4D97-AF65-F5344CB8AC3E}">
        <p14:creationId xmlns:p14="http://schemas.microsoft.com/office/powerpoint/2010/main" val="36194197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55433492"/>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91438" y="2743200"/>
            <a:ext cx="2194561" cy="307777"/>
          </a:xfrm>
          <a:prstGeom prst="rect">
            <a:avLst/>
          </a:prstGeom>
          <a:noFill/>
        </p:spPr>
        <p:txBody>
          <a:bodyPr wrap="square" rtlCol="0">
            <a:spAutoFit/>
          </a:bodyPr>
          <a:lstStyle/>
          <a:p>
            <a:r>
              <a:rPr lang="en-US" sz="1400" dirty="0" smtClean="0">
                <a:solidFill>
                  <a:srgbClr val="000000"/>
                </a:solidFill>
                <a:cs typeface="Meta Offc Pro"/>
              </a:rPr>
              <a:t>The internet</a:t>
            </a:r>
          </a:p>
        </p:txBody>
      </p:sp>
      <p:sp>
        <p:nvSpPr>
          <p:cNvPr id="22" name="Rectangle 21"/>
          <p:cNvSpPr/>
          <p:nvPr/>
        </p:nvSpPr>
        <p:spPr>
          <a:xfrm>
            <a:off x="46603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Media most often named source of information on HIV for Georgians</a:t>
            </a:r>
            <a:endParaRPr lang="en-US" sz="2400" dirty="0"/>
          </a:p>
        </p:txBody>
      </p:sp>
      <p:sp>
        <p:nvSpPr>
          <p:cNvPr id="23" name="TextBox 22"/>
          <p:cNvSpPr txBox="1"/>
          <p:nvPr/>
        </p:nvSpPr>
        <p:spPr>
          <a:xfrm>
            <a:off x="91439" y="1078468"/>
            <a:ext cx="8961120" cy="646331"/>
          </a:xfrm>
          <a:prstGeom prst="rect">
            <a:avLst/>
          </a:prstGeom>
          <a:noFill/>
        </p:spPr>
        <p:txBody>
          <a:bodyPr wrap="square" rtlCol="0">
            <a:spAutoFit/>
          </a:bodyPr>
          <a:lstStyle/>
          <a:p>
            <a:pPr algn="ctr"/>
            <a:r>
              <a:rPr lang="en-US" dirty="0" smtClean="0"/>
              <a:t>Thinking </a:t>
            </a:r>
            <a:r>
              <a:rPr lang="en-US" dirty="0"/>
              <a:t>about everything you know about HIV and AIDS, how much of this information comes from things you’ve seen or heard </a:t>
            </a:r>
            <a:r>
              <a:rPr lang="en-US" dirty="0" smtClean="0"/>
              <a:t>from… ? </a:t>
            </a:r>
            <a:endParaRPr lang="en-US" dirty="0"/>
          </a:p>
        </p:txBody>
      </p:sp>
      <p:grpSp>
        <p:nvGrpSpPr>
          <p:cNvPr id="3" name="Group 2"/>
          <p:cNvGrpSpPr/>
          <p:nvPr/>
        </p:nvGrpSpPr>
        <p:grpSpPr>
          <a:xfrm>
            <a:off x="2438400" y="1676400"/>
            <a:ext cx="4343400" cy="338554"/>
            <a:chOff x="2667000" y="1752600"/>
            <a:chExt cx="4343400" cy="338554"/>
          </a:xfrm>
        </p:grpSpPr>
        <p:sp>
          <p:nvSpPr>
            <p:cNvPr id="26" name="Rectangle 25"/>
            <p:cNvSpPr>
              <a:spLocks noChangeAspect="1"/>
            </p:cNvSpPr>
            <p:nvPr/>
          </p:nvSpPr>
          <p:spPr>
            <a:xfrm>
              <a:off x="2667000" y="18745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7" name="TextBox 26"/>
            <p:cNvSpPr txBox="1"/>
            <p:nvPr/>
          </p:nvSpPr>
          <p:spPr>
            <a:xfrm>
              <a:off x="2813685" y="1752600"/>
              <a:ext cx="615315" cy="338554"/>
            </a:xfrm>
            <a:prstGeom prst="rect">
              <a:avLst/>
            </a:prstGeom>
            <a:noFill/>
          </p:spPr>
          <p:txBody>
            <a:bodyPr wrap="square" rtlCol="0">
              <a:spAutoFit/>
            </a:bodyPr>
            <a:lstStyle/>
            <a:p>
              <a:r>
                <a:rPr lang="en-US" sz="1600" dirty="0" smtClean="0">
                  <a:solidFill>
                    <a:srgbClr val="000000"/>
                  </a:solidFill>
                  <a:cs typeface="Meta Offc Pro"/>
                </a:rPr>
                <a:t>A lot</a:t>
              </a:r>
            </a:p>
          </p:txBody>
        </p:sp>
        <p:sp>
          <p:nvSpPr>
            <p:cNvPr id="28" name="Rectangle 27"/>
            <p:cNvSpPr>
              <a:spLocks noChangeAspect="1"/>
            </p:cNvSpPr>
            <p:nvPr/>
          </p:nvSpPr>
          <p:spPr>
            <a:xfrm>
              <a:off x="3429000" y="18745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9" name="TextBox 28"/>
            <p:cNvSpPr txBox="1"/>
            <p:nvPr/>
          </p:nvSpPr>
          <p:spPr>
            <a:xfrm>
              <a:off x="3575683" y="1752600"/>
              <a:ext cx="691517" cy="338554"/>
            </a:xfrm>
            <a:prstGeom prst="rect">
              <a:avLst/>
            </a:prstGeom>
            <a:noFill/>
          </p:spPr>
          <p:txBody>
            <a:bodyPr wrap="square" rtlCol="0">
              <a:spAutoFit/>
            </a:bodyPr>
            <a:lstStyle/>
            <a:p>
              <a:r>
                <a:rPr lang="en-US" sz="1600" dirty="0" smtClean="0">
                  <a:solidFill>
                    <a:srgbClr val="000000"/>
                  </a:solidFill>
                  <a:cs typeface="Meta Offc Pro"/>
                </a:rPr>
                <a:t>Some</a:t>
              </a:r>
            </a:p>
          </p:txBody>
        </p:sp>
        <p:sp>
          <p:nvSpPr>
            <p:cNvPr id="30" name="Rectangle 29"/>
            <p:cNvSpPr>
              <a:spLocks noChangeAspect="1"/>
            </p:cNvSpPr>
            <p:nvPr/>
          </p:nvSpPr>
          <p:spPr>
            <a:xfrm>
              <a:off x="4267200" y="18745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1" name="TextBox 30"/>
            <p:cNvSpPr txBox="1"/>
            <p:nvPr/>
          </p:nvSpPr>
          <p:spPr>
            <a:xfrm>
              <a:off x="4413884" y="1752600"/>
              <a:ext cx="1148716" cy="338554"/>
            </a:xfrm>
            <a:prstGeom prst="rect">
              <a:avLst/>
            </a:prstGeom>
            <a:noFill/>
          </p:spPr>
          <p:txBody>
            <a:bodyPr wrap="square" rtlCol="0">
              <a:spAutoFit/>
            </a:bodyPr>
            <a:lstStyle/>
            <a:p>
              <a:r>
                <a:rPr lang="en-US" sz="1600" dirty="0" smtClean="0">
                  <a:solidFill>
                    <a:srgbClr val="000000"/>
                  </a:solidFill>
                  <a:cs typeface="Meta Offc Pro"/>
                </a:rPr>
                <a:t>Only a little</a:t>
              </a:r>
            </a:p>
          </p:txBody>
        </p:sp>
        <p:sp>
          <p:nvSpPr>
            <p:cNvPr id="32" name="Rectangle 31"/>
            <p:cNvSpPr>
              <a:spLocks noChangeAspect="1"/>
            </p:cNvSpPr>
            <p:nvPr/>
          </p:nvSpPr>
          <p:spPr>
            <a:xfrm>
              <a:off x="5562600" y="18745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3" name="TextBox 32"/>
            <p:cNvSpPr txBox="1"/>
            <p:nvPr/>
          </p:nvSpPr>
          <p:spPr>
            <a:xfrm>
              <a:off x="5709284" y="1752600"/>
              <a:ext cx="1301116" cy="338554"/>
            </a:xfrm>
            <a:prstGeom prst="rect">
              <a:avLst/>
            </a:prstGeom>
            <a:noFill/>
          </p:spPr>
          <p:txBody>
            <a:bodyPr wrap="square" rtlCol="0">
              <a:spAutoFit/>
            </a:bodyPr>
            <a:lstStyle/>
            <a:p>
              <a:r>
                <a:rPr lang="en-US" sz="1600" dirty="0" smtClean="0">
                  <a:solidFill>
                    <a:srgbClr val="000000"/>
                  </a:solidFill>
                  <a:cs typeface="Meta Offc Pro"/>
                </a:rPr>
                <a:t>Nothing at all</a:t>
              </a:r>
            </a:p>
          </p:txBody>
        </p:sp>
      </p:grpSp>
      <p:sp>
        <p:nvSpPr>
          <p:cNvPr id="35" name="TextBox 34"/>
          <p:cNvSpPr txBox="1"/>
          <p:nvPr/>
        </p:nvSpPr>
        <p:spPr>
          <a:xfrm>
            <a:off x="91438" y="2067580"/>
            <a:ext cx="2194561" cy="523220"/>
          </a:xfrm>
          <a:prstGeom prst="rect">
            <a:avLst/>
          </a:prstGeom>
          <a:noFill/>
        </p:spPr>
        <p:txBody>
          <a:bodyPr wrap="square" rtlCol="0">
            <a:spAutoFit/>
          </a:bodyPr>
          <a:lstStyle/>
          <a:p>
            <a:r>
              <a:rPr lang="en-US" sz="1400" dirty="0" smtClean="0">
                <a:solidFill>
                  <a:srgbClr val="000000"/>
                </a:solidFill>
                <a:cs typeface="Meta Offc Pro"/>
              </a:rPr>
              <a:t>Radio, television, and newspapers</a:t>
            </a:r>
          </a:p>
        </p:txBody>
      </p:sp>
      <p:sp>
        <p:nvSpPr>
          <p:cNvPr id="36" name="TextBox 35"/>
          <p:cNvSpPr txBox="1"/>
          <p:nvPr/>
        </p:nvSpPr>
        <p:spPr>
          <a:xfrm>
            <a:off x="91438" y="3286780"/>
            <a:ext cx="2194561" cy="523220"/>
          </a:xfrm>
          <a:prstGeom prst="rect">
            <a:avLst/>
          </a:prstGeom>
          <a:noFill/>
        </p:spPr>
        <p:txBody>
          <a:bodyPr wrap="square" rtlCol="0">
            <a:spAutoFit/>
          </a:bodyPr>
          <a:lstStyle/>
          <a:p>
            <a:r>
              <a:rPr lang="en-US" sz="1400" dirty="0" smtClean="0">
                <a:solidFill>
                  <a:srgbClr val="000000"/>
                </a:solidFill>
                <a:cs typeface="Meta Offc Pro"/>
              </a:rPr>
              <a:t>Your doctor or other health professionals</a:t>
            </a:r>
          </a:p>
        </p:txBody>
      </p:sp>
      <p:sp>
        <p:nvSpPr>
          <p:cNvPr id="37" name="TextBox 36"/>
          <p:cNvSpPr txBox="1"/>
          <p:nvPr/>
        </p:nvSpPr>
        <p:spPr>
          <a:xfrm>
            <a:off x="91438" y="4614446"/>
            <a:ext cx="2194561" cy="307777"/>
          </a:xfrm>
          <a:prstGeom prst="rect">
            <a:avLst/>
          </a:prstGeom>
          <a:noFill/>
        </p:spPr>
        <p:txBody>
          <a:bodyPr wrap="square" rtlCol="0">
            <a:spAutoFit/>
          </a:bodyPr>
          <a:lstStyle/>
          <a:p>
            <a:r>
              <a:rPr lang="en-US" sz="1400" dirty="0" smtClean="0">
                <a:solidFill>
                  <a:srgbClr val="000000"/>
                </a:solidFill>
                <a:cs typeface="Meta Offc Pro"/>
              </a:rPr>
              <a:t>Your friends and family</a:t>
            </a:r>
          </a:p>
        </p:txBody>
      </p:sp>
      <p:sp>
        <p:nvSpPr>
          <p:cNvPr id="38" name="TextBox 37"/>
          <p:cNvSpPr txBox="1"/>
          <p:nvPr/>
        </p:nvSpPr>
        <p:spPr>
          <a:xfrm>
            <a:off x="91438" y="5105400"/>
            <a:ext cx="2194561" cy="523220"/>
          </a:xfrm>
          <a:prstGeom prst="rect">
            <a:avLst/>
          </a:prstGeom>
          <a:noFill/>
        </p:spPr>
        <p:txBody>
          <a:bodyPr wrap="square" rtlCol="0">
            <a:spAutoFit/>
          </a:bodyPr>
          <a:lstStyle/>
          <a:p>
            <a:r>
              <a:rPr lang="en-US" sz="1400" dirty="0" smtClean="0">
                <a:solidFill>
                  <a:srgbClr val="000000"/>
                </a:solidFill>
                <a:cs typeface="Meta Offc Pro"/>
              </a:rPr>
              <a:t>Your church or other religious institution</a:t>
            </a:r>
          </a:p>
        </p:txBody>
      </p:sp>
      <p:sp>
        <p:nvSpPr>
          <p:cNvPr id="39" name="TextBox 38"/>
          <p:cNvSpPr txBox="1"/>
          <p:nvPr/>
        </p:nvSpPr>
        <p:spPr>
          <a:xfrm>
            <a:off x="91438" y="4004846"/>
            <a:ext cx="2194561" cy="307777"/>
          </a:xfrm>
          <a:prstGeom prst="rect">
            <a:avLst/>
          </a:prstGeom>
          <a:noFill/>
        </p:spPr>
        <p:txBody>
          <a:bodyPr wrap="square" rtlCol="0">
            <a:spAutoFit/>
          </a:bodyPr>
          <a:lstStyle/>
          <a:p>
            <a:r>
              <a:rPr lang="en-US" sz="1400" dirty="0" smtClean="0">
                <a:solidFill>
                  <a:srgbClr val="000000"/>
                </a:solidFill>
                <a:cs typeface="Meta Offc Pro"/>
              </a:rPr>
              <a:t>School</a:t>
            </a:r>
          </a:p>
        </p:txBody>
      </p:sp>
      <p:sp>
        <p:nvSpPr>
          <p:cNvPr id="40" name="TextBox 39"/>
          <p:cNvSpPr txBox="1"/>
          <p:nvPr/>
        </p:nvSpPr>
        <p:spPr>
          <a:xfrm>
            <a:off x="91438" y="5833646"/>
            <a:ext cx="2194561" cy="307777"/>
          </a:xfrm>
          <a:prstGeom prst="rect">
            <a:avLst/>
          </a:prstGeom>
          <a:noFill/>
        </p:spPr>
        <p:txBody>
          <a:bodyPr wrap="square" rtlCol="0">
            <a:spAutoFit/>
          </a:bodyPr>
          <a:lstStyle/>
          <a:p>
            <a:r>
              <a:rPr lang="en-US" sz="1400" dirty="0" smtClean="0">
                <a:solidFill>
                  <a:srgbClr val="000000"/>
                </a:solidFill>
                <a:cs typeface="Meta Offc Pro"/>
              </a:rPr>
              <a:t>Some other source</a:t>
            </a:r>
          </a:p>
        </p:txBody>
      </p:sp>
    </p:spTree>
    <p:extLst>
      <p:ext uri="{BB962C8B-B14F-4D97-AF65-F5344CB8AC3E}">
        <p14:creationId xmlns:p14="http://schemas.microsoft.com/office/powerpoint/2010/main" val="20064465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649777804"/>
              </p:ext>
            </p:extLst>
          </p:nvPr>
        </p:nvGraphicFramePr>
        <p:xfrm>
          <a:off x="91439" y="1977926"/>
          <a:ext cx="8960485" cy="414823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p:cNvSpPr>
            <a:spLocks noGrp="1"/>
          </p:cNvSpPr>
          <p:nvPr>
            <p:ph type="body" sz="quarter" idx="11"/>
          </p:nvPr>
        </p:nvSpPr>
        <p:spPr/>
        <p:txBody>
          <a:bodyPr/>
          <a:lstStyle/>
          <a:p>
            <a:r>
              <a:rPr lang="en-US" sz="1100" dirty="0"/>
              <a:t>Note: </a:t>
            </a:r>
            <a:r>
              <a:rPr lang="en-US" sz="1100" dirty="0" smtClean="0"/>
              <a:t>Only a little / nothing at all / don’t know </a:t>
            </a:r>
            <a:r>
              <a:rPr lang="en-US" sz="1100" dirty="0"/>
              <a:t>/ refused responses not shown </a:t>
            </a:r>
            <a:endParaRPr lang="en-US" sz="1100" dirty="0" smtClean="0"/>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4" name="Title 3"/>
          <p:cNvSpPr>
            <a:spLocks noGrp="1"/>
          </p:cNvSpPr>
          <p:nvPr>
            <p:ph type="title"/>
          </p:nvPr>
        </p:nvSpPr>
        <p:spPr/>
        <p:txBody>
          <a:bodyPr/>
          <a:lstStyle/>
          <a:p>
            <a:r>
              <a:rPr lang="en-US" sz="2400" dirty="0" smtClean="0"/>
              <a:t>Black Georgians hearing more about HIV from all sources</a:t>
            </a:r>
            <a:endParaRPr lang="en-US" sz="2400" dirty="0"/>
          </a:p>
        </p:txBody>
      </p:sp>
      <p:sp>
        <p:nvSpPr>
          <p:cNvPr id="23" name="TextBox 22"/>
          <p:cNvSpPr txBox="1"/>
          <p:nvPr/>
        </p:nvSpPr>
        <p:spPr>
          <a:xfrm>
            <a:off x="91439" y="1078468"/>
            <a:ext cx="8961120" cy="923330"/>
          </a:xfrm>
          <a:prstGeom prst="rect">
            <a:avLst/>
          </a:prstGeom>
          <a:noFill/>
        </p:spPr>
        <p:txBody>
          <a:bodyPr wrap="square" rtlCol="0">
            <a:spAutoFit/>
          </a:bodyPr>
          <a:lstStyle/>
          <a:p>
            <a:pPr algn="ctr"/>
            <a:r>
              <a:rPr lang="en-US" dirty="0" smtClean="0"/>
              <a:t>Thinking </a:t>
            </a:r>
            <a:r>
              <a:rPr lang="en-US" dirty="0"/>
              <a:t>about everything you know about HIV and AIDS, how much of this information comes from things you’ve seen or heard </a:t>
            </a:r>
            <a:r>
              <a:rPr lang="en-US" dirty="0" smtClean="0"/>
              <a:t>from… ? </a:t>
            </a:r>
          </a:p>
          <a:p>
            <a:pPr algn="ctr"/>
            <a:r>
              <a:rPr lang="en-US" i="1" dirty="0" smtClean="0"/>
              <a:t>“A lot” / “some” responses shown</a:t>
            </a:r>
            <a:endParaRPr lang="en-US" i="1" dirty="0"/>
          </a:p>
        </p:txBody>
      </p:sp>
    </p:spTree>
    <p:extLst>
      <p:ext uri="{BB962C8B-B14F-4D97-AF65-F5344CB8AC3E}">
        <p14:creationId xmlns:p14="http://schemas.microsoft.com/office/powerpoint/2010/main" val="409253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6139457"/>
              </p:ext>
            </p:extLst>
          </p:nvPr>
        </p:nvGraphicFramePr>
        <p:xfrm>
          <a:off x="91439" y="1977926"/>
          <a:ext cx="7528561" cy="414823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p:cNvSpPr>
            <a:spLocks noGrp="1"/>
          </p:cNvSpPr>
          <p:nvPr>
            <p:ph type="title"/>
          </p:nvPr>
        </p:nvSpPr>
        <p:spPr/>
        <p:txBody>
          <a:bodyPr/>
          <a:lstStyle/>
          <a:p>
            <a:r>
              <a:rPr lang="en-US" sz="2400" dirty="0" smtClean="0"/>
              <a:t>One in two Georgians want to know more about HIV/AIDS</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t>Tell </a:t>
            </a:r>
            <a:r>
              <a:rPr lang="en-US" dirty="0"/>
              <a:t>me which, if any, of the following you would like to have more information </a:t>
            </a:r>
            <a:r>
              <a:rPr lang="en-US" dirty="0" smtClean="0"/>
              <a:t>about?</a:t>
            </a:r>
            <a:r>
              <a:rPr lang="en-US" b="1" dirty="0" smtClean="0"/>
              <a:t> </a:t>
            </a:r>
          </a:p>
        </p:txBody>
      </p:sp>
      <p:sp>
        <p:nvSpPr>
          <p:cNvPr id="18" name="Text Placeholder 2"/>
          <p:cNvSpPr>
            <a:spLocks noGrp="1"/>
          </p:cNvSpPr>
          <p:nvPr>
            <p:ph type="body" sz="quarter" idx="11"/>
          </p:nvPr>
        </p:nvSpPr>
        <p:spPr/>
        <p:txBody>
          <a:bodyPr/>
          <a:lstStyle/>
          <a:p>
            <a:r>
              <a:rPr lang="en-US" sz="1100" dirty="0"/>
              <a:t>Note: </a:t>
            </a:r>
            <a:r>
              <a:rPr lang="en-US" sz="1100" dirty="0" smtClean="0"/>
              <a:t>No / don’t know </a:t>
            </a:r>
            <a:r>
              <a:rPr lang="en-US" sz="1100" dirty="0"/>
              <a:t>/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6" name="Oval 5"/>
          <p:cNvSpPr/>
          <p:nvPr/>
        </p:nvSpPr>
        <p:spPr>
          <a:xfrm>
            <a:off x="6338930" y="5562600"/>
            <a:ext cx="502920" cy="4572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61935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593327817"/>
              </p:ext>
            </p:extLst>
          </p:nvPr>
        </p:nvGraphicFramePr>
        <p:xfrm>
          <a:off x="91438" y="1977926"/>
          <a:ext cx="8960485" cy="414823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p:cNvSpPr>
            <a:spLocks noGrp="1"/>
          </p:cNvSpPr>
          <p:nvPr>
            <p:ph type="title"/>
          </p:nvPr>
        </p:nvSpPr>
        <p:spPr/>
        <p:txBody>
          <a:bodyPr/>
          <a:lstStyle/>
          <a:p>
            <a:r>
              <a:rPr lang="en-US" sz="2400" dirty="0" smtClean="0"/>
              <a:t>Black Georgians </a:t>
            </a:r>
            <a:r>
              <a:rPr lang="en-US" sz="2400" i="1" dirty="0" smtClean="0"/>
              <a:t>more likely </a:t>
            </a:r>
            <a:r>
              <a:rPr lang="en-US" sz="2400" dirty="0" smtClean="0"/>
              <a:t>to report wanting more information about HIV/AIDS</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t>Tell </a:t>
            </a:r>
            <a:r>
              <a:rPr lang="en-US" dirty="0"/>
              <a:t>me which, if any, of the following you would like to have more information </a:t>
            </a:r>
            <a:r>
              <a:rPr lang="en-US" dirty="0" smtClean="0"/>
              <a:t>about?  </a:t>
            </a:r>
            <a:endParaRPr lang="en-US" dirty="0"/>
          </a:p>
        </p:txBody>
      </p:sp>
      <p:sp>
        <p:nvSpPr>
          <p:cNvPr id="18" name="Text Placeholder 2"/>
          <p:cNvSpPr>
            <a:spLocks noGrp="1"/>
          </p:cNvSpPr>
          <p:nvPr>
            <p:ph type="body" sz="quarter" idx="11"/>
          </p:nvPr>
        </p:nvSpPr>
        <p:spPr/>
        <p:txBody>
          <a:bodyPr/>
          <a:lstStyle/>
          <a:p>
            <a:r>
              <a:rPr lang="en-US" sz="1100" dirty="0"/>
              <a:t>Note: Only a little / nothing at all /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Tree>
    <p:extLst>
      <p:ext uri="{BB962C8B-B14F-4D97-AF65-F5344CB8AC3E}">
        <p14:creationId xmlns:p14="http://schemas.microsoft.com/office/powerpoint/2010/main" val="329311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091554630"/>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2623066"/>
            <a:ext cx="1823083" cy="369332"/>
          </a:xfrm>
          <a:prstGeom prst="rect">
            <a:avLst/>
          </a:prstGeom>
          <a:noFill/>
        </p:spPr>
        <p:txBody>
          <a:bodyPr wrap="square" rtlCol="0">
            <a:spAutoFit/>
          </a:bodyPr>
          <a:lstStyle/>
          <a:p>
            <a:r>
              <a:rPr lang="en-US" b="1" dirty="0" smtClean="0">
                <a:solidFill>
                  <a:srgbClr val="000000"/>
                </a:solidFill>
                <a:cs typeface="Meta Offc Pro"/>
              </a:rPr>
              <a:t>In Georgia</a:t>
            </a:r>
          </a:p>
        </p:txBody>
      </p:sp>
      <p:sp>
        <p:nvSpPr>
          <p:cNvPr id="7" name="TextBox 6"/>
          <p:cNvSpPr txBox="1"/>
          <p:nvPr/>
        </p:nvSpPr>
        <p:spPr>
          <a:xfrm>
            <a:off x="304800" y="5486400"/>
            <a:ext cx="2514600" cy="369332"/>
          </a:xfrm>
          <a:prstGeom prst="rect">
            <a:avLst/>
          </a:prstGeom>
          <a:noFill/>
        </p:spPr>
        <p:txBody>
          <a:bodyPr wrap="square" rtlCol="0">
            <a:spAutoFit/>
          </a:bodyPr>
          <a:lstStyle/>
          <a:p>
            <a:r>
              <a:rPr lang="en-US" b="1" dirty="0" smtClean="0">
                <a:solidFill>
                  <a:srgbClr val="000000"/>
                </a:solidFill>
                <a:cs typeface="Meta Offc Pro"/>
              </a:rPr>
              <a:t>For people you know</a:t>
            </a:r>
          </a:p>
        </p:txBody>
      </p:sp>
      <p:sp>
        <p:nvSpPr>
          <p:cNvPr id="22" name="Rectangle 21"/>
          <p:cNvSpPr/>
          <p:nvPr/>
        </p:nvSpPr>
        <p:spPr>
          <a:xfrm>
            <a:off x="5530596" y="2077377"/>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3" name="TextBox 12"/>
          <p:cNvSpPr txBox="1"/>
          <p:nvPr/>
        </p:nvSpPr>
        <p:spPr>
          <a:xfrm>
            <a:off x="304800" y="4038600"/>
            <a:ext cx="2514600" cy="369332"/>
          </a:xfrm>
          <a:prstGeom prst="rect">
            <a:avLst/>
          </a:prstGeom>
          <a:noFill/>
        </p:spPr>
        <p:txBody>
          <a:bodyPr wrap="square" rtlCol="0">
            <a:spAutoFit/>
          </a:bodyPr>
          <a:lstStyle/>
          <a:p>
            <a:r>
              <a:rPr lang="en-US" b="1" dirty="0" smtClean="0">
                <a:solidFill>
                  <a:srgbClr val="000000"/>
                </a:solidFill>
                <a:cs typeface="Meta Offc Pro"/>
              </a:rPr>
              <a:t>In your local community</a:t>
            </a:r>
          </a:p>
        </p:txBody>
      </p:sp>
      <p:sp>
        <p:nvSpPr>
          <p:cNvPr id="20" name="Text Placeholder 2"/>
          <p:cNvSpPr>
            <a:spLocks noGrp="1"/>
          </p:cNvSpPr>
          <p:nvPr>
            <p:ph type="body" sz="quarter" idx="11"/>
          </p:nvPr>
        </p:nvSpPr>
        <p:spPr>
          <a:xfrm>
            <a:off x="91440" y="6217920"/>
            <a:ext cx="8321040" cy="548640"/>
          </a:xfrm>
        </p:spPr>
        <p:txBody>
          <a:bodyPr/>
          <a:lstStyle/>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Most Georgians say HIV/AIDS is a serious issue for state; </a:t>
            </a:r>
            <a:r>
              <a:rPr lang="en-US" sz="2400" dirty="0" smtClean="0">
                <a:solidFill>
                  <a:schemeClr val="tx1"/>
                </a:solidFill>
              </a:rPr>
              <a:t>fewer see as a problem as get closer to home</a:t>
            </a:r>
            <a:endParaRPr lang="en-US" sz="2400" dirty="0">
              <a:solidFill>
                <a:schemeClr val="tx1"/>
              </a:solidFill>
            </a:endParaRPr>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serious of a problem, if at all, is HIV and AIDS … today?</a:t>
            </a:r>
            <a:endParaRPr lang="en-US" dirty="0">
              <a:solidFill>
                <a:srgbClr val="000000"/>
              </a:solidFill>
            </a:endParaRPr>
          </a:p>
        </p:txBody>
      </p:sp>
      <p:grpSp>
        <p:nvGrpSpPr>
          <p:cNvPr id="2" name="Group 1"/>
          <p:cNvGrpSpPr/>
          <p:nvPr/>
        </p:nvGrpSpPr>
        <p:grpSpPr>
          <a:xfrm>
            <a:off x="609600" y="1600200"/>
            <a:ext cx="8001000" cy="338554"/>
            <a:chOff x="685800" y="1600200"/>
            <a:chExt cx="8001000" cy="338554"/>
          </a:xfrm>
        </p:grpSpPr>
        <p:sp>
          <p:nvSpPr>
            <p:cNvPr id="11" name="Rectangle 10"/>
            <p:cNvSpPr>
              <a:spLocks noChangeAspect="1"/>
            </p:cNvSpPr>
            <p:nvPr/>
          </p:nvSpPr>
          <p:spPr>
            <a:xfrm>
              <a:off x="6858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832485" y="1600200"/>
              <a:ext cx="1224915" cy="338554"/>
            </a:xfrm>
            <a:prstGeom prst="rect">
              <a:avLst/>
            </a:prstGeom>
            <a:noFill/>
          </p:spPr>
          <p:txBody>
            <a:bodyPr wrap="square" rtlCol="0">
              <a:spAutoFit/>
            </a:bodyPr>
            <a:lstStyle/>
            <a:p>
              <a:r>
                <a:rPr lang="en-US" sz="1600" dirty="0" smtClean="0">
                  <a:solidFill>
                    <a:srgbClr val="000000"/>
                  </a:solidFill>
                  <a:cs typeface="Meta Offc Pro"/>
                </a:rPr>
                <a:t>Very serious</a:t>
              </a:r>
            </a:p>
          </p:txBody>
        </p:sp>
        <p:sp>
          <p:nvSpPr>
            <p:cNvPr id="14" name="Rectangle 13"/>
            <p:cNvSpPr>
              <a:spLocks noChangeAspect="1"/>
            </p:cNvSpPr>
            <p:nvPr/>
          </p:nvSpPr>
          <p:spPr>
            <a:xfrm>
              <a:off x="2057400"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TextBox 14"/>
            <p:cNvSpPr txBox="1"/>
            <p:nvPr/>
          </p:nvSpPr>
          <p:spPr>
            <a:xfrm>
              <a:off x="2204083" y="1600200"/>
              <a:ext cx="1758315" cy="338554"/>
            </a:xfrm>
            <a:prstGeom prst="rect">
              <a:avLst/>
            </a:prstGeom>
            <a:noFill/>
          </p:spPr>
          <p:txBody>
            <a:bodyPr wrap="square" rtlCol="0">
              <a:spAutoFit/>
            </a:bodyPr>
            <a:lstStyle/>
            <a:p>
              <a:r>
                <a:rPr lang="en-US" sz="1600" dirty="0" smtClean="0">
                  <a:solidFill>
                    <a:srgbClr val="000000"/>
                  </a:solidFill>
                  <a:cs typeface="Meta Offc Pro"/>
                </a:rPr>
                <a:t>Somewhat serious</a:t>
              </a:r>
            </a:p>
          </p:txBody>
        </p:sp>
        <p:sp>
          <p:nvSpPr>
            <p:cNvPr id="16" name="Rectangle 15"/>
            <p:cNvSpPr>
              <a:spLocks noChangeAspect="1"/>
            </p:cNvSpPr>
            <p:nvPr/>
          </p:nvSpPr>
          <p:spPr>
            <a:xfrm>
              <a:off x="39624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4109084" y="1600200"/>
              <a:ext cx="1529716" cy="338554"/>
            </a:xfrm>
            <a:prstGeom prst="rect">
              <a:avLst/>
            </a:prstGeom>
            <a:noFill/>
          </p:spPr>
          <p:txBody>
            <a:bodyPr wrap="square" rtlCol="0">
              <a:spAutoFit/>
            </a:bodyPr>
            <a:lstStyle/>
            <a:p>
              <a:r>
                <a:rPr lang="en-US" sz="1600" dirty="0" smtClean="0">
                  <a:solidFill>
                    <a:srgbClr val="000000"/>
                  </a:solidFill>
                  <a:cs typeface="Meta Offc Pro"/>
                </a:rPr>
                <a:t>Not too serious</a:t>
              </a:r>
            </a:p>
          </p:txBody>
        </p:sp>
        <p:sp>
          <p:nvSpPr>
            <p:cNvPr id="18" name="Rectangle 17"/>
            <p:cNvSpPr>
              <a:spLocks noChangeAspect="1"/>
            </p:cNvSpPr>
            <p:nvPr/>
          </p:nvSpPr>
          <p:spPr>
            <a:xfrm>
              <a:off x="56388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5785484" y="1600200"/>
              <a:ext cx="1605916" cy="338554"/>
            </a:xfrm>
            <a:prstGeom prst="rect">
              <a:avLst/>
            </a:prstGeom>
            <a:noFill/>
          </p:spPr>
          <p:txBody>
            <a:bodyPr wrap="square" rtlCol="0">
              <a:spAutoFit/>
            </a:bodyPr>
            <a:lstStyle/>
            <a:p>
              <a:r>
                <a:rPr lang="en-US" sz="1600" dirty="0" smtClean="0">
                  <a:solidFill>
                    <a:srgbClr val="000000"/>
                  </a:solidFill>
                  <a:cs typeface="Meta Offc Pro"/>
                </a:rPr>
                <a:t>Not at all serious</a:t>
              </a:r>
            </a:p>
          </p:txBody>
        </p:sp>
        <p:sp>
          <p:nvSpPr>
            <p:cNvPr id="25" name="Rectangle 24"/>
            <p:cNvSpPr>
              <a:spLocks noChangeAspect="1"/>
            </p:cNvSpPr>
            <p:nvPr/>
          </p:nvSpPr>
          <p:spPr>
            <a:xfrm>
              <a:off x="73914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7538085" y="1600200"/>
              <a:ext cx="1148715" cy="338554"/>
            </a:xfrm>
            <a:prstGeom prst="rect">
              <a:avLst/>
            </a:prstGeom>
            <a:noFill/>
          </p:spPr>
          <p:txBody>
            <a:bodyPr wrap="square" rtlCol="0">
              <a:spAutoFit/>
            </a:bodyPr>
            <a:lstStyle/>
            <a:p>
              <a:r>
                <a:rPr lang="en-US" sz="1600" dirty="0" smtClean="0">
                  <a:solidFill>
                    <a:srgbClr val="000000"/>
                  </a:solidFill>
                  <a:cs typeface="Meta Offc Pro"/>
                </a:rPr>
                <a:t>Don’t know</a:t>
              </a:r>
            </a:p>
          </p:txBody>
        </p:sp>
      </p:grpSp>
    </p:spTree>
    <p:extLst>
      <p:ext uri="{BB962C8B-B14F-4D97-AF65-F5344CB8AC3E}">
        <p14:creationId xmlns:p14="http://schemas.microsoft.com/office/powerpoint/2010/main" val="3840909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44886115"/>
              </p:ext>
            </p:extLst>
          </p:nvPr>
        </p:nvGraphicFramePr>
        <p:xfrm>
          <a:off x="92074" y="1447800"/>
          <a:ext cx="9280525"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2" name="Rectangle 21"/>
          <p:cNvSpPr/>
          <p:nvPr/>
        </p:nvSpPr>
        <p:spPr>
          <a:xfrm>
            <a:off x="54985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Black Georgians </a:t>
            </a:r>
            <a:r>
              <a:rPr lang="en-US" sz="2400" i="1" dirty="0" smtClean="0"/>
              <a:t>more likely </a:t>
            </a:r>
            <a:r>
              <a:rPr lang="en-US" sz="2400" dirty="0" smtClean="0"/>
              <a:t>to say HIV/AIDS is a problem where they live and for people they know</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serious of a problem, if at all, is HIV and AIDS… today?</a:t>
            </a:r>
            <a:endParaRPr lang="en-US" dirty="0">
              <a:solidFill>
                <a:srgbClr val="000000"/>
              </a:solidFill>
            </a:endParaRPr>
          </a:p>
        </p:txBody>
      </p:sp>
      <p:grpSp>
        <p:nvGrpSpPr>
          <p:cNvPr id="3" name="Group 2"/>
          <p:cNvGrpSpPr/>
          <p:nvPr/>
        </p:nvGrpSpPr>
        <p:grpSpPr>
          <a:xfrm>
            <a:off x="1447800" y="1600200"/>
            <a:ext cx="6248400" cy="338554"/>
            <a:chOff x="2362200" y="1600200"/>
            <a:chExt cx="6248400" cy="338554"/>
          </a:xfrm>
        </p:grpSpPr>
        <p:sp>
          <p:nvSpPr>
            <p:cNvPr id="11" name="Rectangle 10"/>
            <p:cNvSpPr>
              <a:spLocks noChangeAspect="1"/>
            </p:cNvSpPr>
            <p:nvPr/>
          </p:nvSpPr>
          <p:spPr>
            <a:xfrm>
              <a:off x="23622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2508885" y="1600200"/>
              <a:ext cx="2291715" cy="338554"/>
            </a:xfrm>
            <a:prstGeom prst="rect">
              <a:avLst/>
            </a:prstGeom>
            <a:noFill/>
          </p:spPr>
          <p:txBody>
            <a:bodyPr wrap="square" rtlCol="0">
              <a:spAutoFit/>
            </a:bodyPr>
            <a:lstStyle/>
            <a:p>
              <a:r>
                <a:rPr lang="en-US" sz="1600" dirty="0" smtClean="0">
                  <a:solidFill>
                    <a:srgbClr val="000000"/>
                  </a:solidFill>
                  <a:cs typeface="Meta Offc Pro"/>
                </a:rPr>
                <a:t>Very / somewhat serious</a:t>
              </a:r>
            </a:p>
          </p:txBody>
        </p:sp>
        <p:sp>
          <p:nvSpPr>
            <p:cNvPr id="18" name="Rectangle 17"/>
            <p:cNvSpPr>
              <a:spLocks noChangeAspect="1"/>
            </p:cNvSpPr>
            <p:nvPr/>
          </p:nvSpPr>
          <p:spPr>
            <a:xfrm>
              <a:off x="4800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4947284" y="1600200"/>
              <a:ext cx="2367916" cy="338554"/>
            </a:xfrm>
            <a:prstGeom prst="rect">
              <a:avLst/>
            </a:prstGeom>
            <a:noFill/>
          </p:spPr>
          <p:txBody>
            <a:bodyPr wrap="square" rtlCol="0">
              <a:spAutoFit/>
            </a:bodyPr>
            <a:lstStyle/>
            <a:p>
              <a:r>
                <a:rPr lang="en-US" sz="1600" dirty="0" smtClean="0">
                  <a:solidFill>
                    <a:srgbClr val="000000"/>
                  </a:solidFill>
                  <a:cs typeface="Meta Offc Pro"/>
                </a:rPr>
                <a:t>Not too / not at all serious</a:t>
              </a:r>
            </a:p>
          </p:txBody>
        </p:sp>
        <p:sp>
          <p:nvSpPr>
            <p:cNvPr id="25" name="Rectangle 24"/>
            <p:cNvSpPr>
              <a:spLocks noChangeAspect="1"/>
            </p:cNvSpPr>
            <p:nvPr/>
          </p:nvSpPr>
          <p:spPr>
            <a:xfrm>
              <a:off x="7315200" y="1722120"/>
              <a:ext cx="137160" cy="13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6" name="TextBox 25"/>
            <p:cNvSpPr txBox="1"/>
            <p:nvPr/>
          </p:nvSpPr>
          <p:spPr>
            <a:xfrm>
              <a:off x="7461885" y="1600200"/>
              <a:ext cx="1148715" cy="338554"/>
            </a:xfrm>
            <a:prstGeom prst="rect">
              <a:avLst/>
            </a:prstGeom>
            <a:noFill/>
          </p:spPr>
          <p:txBody>
            <a:bodyPr wrap="square" rtlCol="0">
              <a:spAutoFit/>
            </a:bodyPr>
            <a:lstStyle/>
            <a:p>
              <a:r>
                <a:rPr lang="en-US" sz="1600" dirty="0" smtClean="0">
                  <a:solidFill>
                    <a:srgbClr val="000000"/>
                  </a:solidFill>
                  <a:cs typeface="Meta Offc Pro"/>
                </a:rPr>
                <a:t>Don’t know</a:t>
              </a:r>
            </a:p>
          </p:txBody>
        </p:sp>
      </p:grpSp>
      <p:sp>
        <p:nvSpPr>
          <p:cNvPr id="27" name="TextBox 26"/>
          <p:cNvSpPr txBox="1"/>
          <p:nvPr/>
        </p:nvSpPr>
        <p:spPr>
          <a:xfrm>
            <a:off x="76201" y="2362200"/>
            <a:ext cx="1136936" cy="646331"/>
          </a:xfrm>
          <a:prstGeom prst="rect">
            <a:avLst/>
          </a:prstGeom>
          <a:noFill/>
        </p:spPr>
        <p:txBody>
          <a:bodyPr wrap="square" rtlCol="0">
            <a:spAutoFit/>
          </a:bodyPr>
          <a:lstStyle/>
          <a:p>
            <a:r>
              <a:rPr lang="en-US" b="1" dirty="0" smtClean="0">
                <a:solidFill>
                  <a:srgbClr val="000000"/>
                </a:solidFill>
                <a:cs typeface="Meta Offc Pro"/>
              </a:rPr>
              <a:t>In Georgia</a:t>
            </a:r>
          </a:p>
        </p:txBody>
      </p:sp>
      <p:sp>
        <p:nvSpPr>
          <p:cNvPr id="28" name="TextBox 27"/>
          <p:cNvSpPr txBox="1"/>
          <p:nvPr/>
        </p:nvSpPr>
        <p:spPr>
          <a:xfrm>
            <a:off x="76200" y="3810000"/>
            <a:ext cx="1380565" cy="646331"/>
          </a:xfrm>
          <a:prstGeom prst="rect">
            <a:avLst/>
          </a:prstGeom>
          <a:noFill/>
        </p:spPr>
        <p:txBody>
          <a:bodyPr wrap="square" rtlCol="0">
            <a:spAutoFit/>
          </a:bodyPr>
          <a:lstStyle/>
          <a:p>
            <a:r>
              <a:rPr lang="en-US" b="1" dirty="0" smtClean="0">
                <a:solidFill>
                  <a:srgbClr val="000000"/>
                </a:solidFill>
                <a:cs typeface="Meta Offc Pro"/>
              </a:rPr>
              <a:t>In your local community</a:t>
            </a:r>
          </a:p>
        </p:txBody>
      </p:sp>
      <p:sp>
        <p:nvSpPr>
          <p:cNvPr id="29" name="TextBox 28"/>
          <p:cNvSpPr txBox="1"/>
          <p:nvPr/>
        </p:nvSpPr>
        <p:spPr>
          <a:xfrm>
            <a:off x="76200" y="5257800"/>
            <a:ext cx="1380565" cy="646331"/>
          </a:xfrm>
          <a:prstGeom prst="rect">
            <a:avLst/>
          </a:prstGeom>
          <a:noFill/>
        </p:spPr>
        <p:txBody>
          <a:bodyPr wrap="square" rtlCol="0">
            <a:spAutoFit/>
          </a:bodyPr>
          <a:lstStyle/>
          <a:p>
            <a:r>
              <a:rPr lang="en-US" b="1" dirty="0" smtClean="0">
                <a:solidFill>
                  <a:srgbClr val="000000"/>
                </a:solidFill>
                <a:cs typeface="Meta Offc Pro"/>
              </a:rPr>
              <a:t>For people you know</a:t>
            </a:r>
          </a:p>
        </p:txBody>
      </p:sp>
      <p:cxnSp>
        <p:nvCxnSpPr>
          <p:cNvPr id="32" name="Straight Connector 31"/>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447800" y="51054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36" name="TextBox 35"/>
          <p:cNvSpPr txBox="1"/>
          <p:nvPr/>
        </p:nvSpPr>
        <p:spPr>
          <a:xfrm>
            <a:off x="1447800" y="57882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cxnSp>
        <p:nvCxnSpPr>
          <p:cNvPr id="37" name="Straight Connector 36"/>
          <p:cNvCxnSpPr/>
          <p:nvPr/>
        </p:nvCxnSpPr>
        <p:spPr>
          <a:xfrm>
            <a:off x="381000" y="48768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447800" y="36576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39" name="TextBox 38"/>
          <p:cNvSpPr txBox="1"/>
          <p:nvPr/>
        </p:nvSpPr>
        <p:spPr>
          <a:xfrm>
            <a:off x="1447800" y="43404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sp>
        <p:nvSpPr>
          <p:cNvPr id="40" name="TextBox 39"/>
          <p:cNvSpPr txBox="1"/>
          <p:nvPr/>
        </p:nvSpPr>
        <p:spPr>
          <a:xfrm>
            <a:off x="1447800" y="22098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41" name="TextBox 40"/>
          <p:cNvSpPr txBox="1"/>
          <p:nvPr/>
        </p:nvSpPr>
        <p:spPr>
          <a:xfrm>
            <a:off x="1447800" y="28926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spTree>
    <p:extLst>
      <p:ext uri="{BB962C8B-B14F-4D97-AF65-F5344CB8AC3E}">
        <p14:creationId xmlns:p14="http://schemas.microsoft.com/office/powerpoint/2010/main" val="2665034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79225649"/>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2450068"/>
            <a:ext cx="1066800" cy="369332"/>
          </a:xfrm>
          <a:prstGeom prst="rect">
            <a:avLst/>
          </a:prstGeom>
          <a:noFill/>
        </p:spPr>
        <p:txBody>
          <a:bodyPr wrap="square" rtlCol="0">
            <a:spAutoFit/>
          </a:bodyPr>
          <a:lstStyle/>
          <a:p>
            <a:r>
              <a:rPr lang="en-US" dirty="0" smtClean="0">
                <a:solidFill>
                  <a:srgbClr val="000000"/>
                </a:solidFill>
                <a:cs typeface="Meta Offc Pro"/>
              </a:rPr>
              <a:t>Total</a:t>
            </a:r>
          </a:p>
        </p:txBody>
      </p:sp>
      <p:sp>
        <p:nvSpPr>
          <p:cNvPr id="22" name="Rectangle 21"/>
          <p:cNvSpPr/>
          <p:nvPr/>
        </p:nvSpPr>
        <p:spPr>
          <a:xfrm>
            <a:off x="4126992"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More than one in three Black Georgians “very concerned” </a:t>
            </a:r>
            <a:r>
              <a:rPr lang="en-US" sz="2400" i="1" dirty="0" smtClean="0"/>
              <a:t>personally</a:t>
            </a:r>
            <a:r>
              <a:rPr lang="en-US" sz="2400" dirty="0" smtClean="0"/>
              <a:t> about getting HIV; nearly half express at least some concern</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concerned are you </a:t>
            </a:r>
            <a:r>
              <a:rPr lang="en-US" b="1" dirty="0" smtClean="0">
                <a:solidFill>
                  <a:srgbClr val="000000"/>
                </a:solidFill>
              </a:rPr>
              <a:t>personally</a:t>
            </a:r>
            <a:r>
              <a:rPr lang="en-US" dirty="0" smtClean="0">
                <a:solidFill>
                  <a:srgbClr val="000000"/>
                </a:solidFill>
              </a:rPr>
              <a:t> about getting HIV?</a:t>
            </a:r>
            <a:endParaRPr lang="en-US" dirty="0">
              <a:solidFill>
                <a:srgbClr val="000000"/>
              </a:solidFill>
            </a:endParaRPr>
          </a:p>
        </p:txBody>
      </p:sp>
      <p:grpSp>
        <p:nvGrpSpPr>
          <p:cNvPr id="2" name="Group 1"/>
          <p:cNvGrpSpPr/>
          <p:nvPr/>
        </p:nvGrpSpPr>
        <p:grpSpPr>
          <a:xfrm>
            <a:off x="685800" y="1600200"/>
            <a:ext cx="7772400" cy="338554"/>
            <a:chOff x="609600" y="1600200"/>
            <a:chExt cx="7772400" cy="338554"/>
          </a:xfrm>
        </p:grpSpPr>
        <p:sp>
          <p:nvSpPr>
            <p:cNvPr id="11" name="Rectangle 10"/>
            <p:cNvSpPr>
              <a:spLocks noChangeAspect="1"/>
            </p:cNvSpPr>
            <p:nvPr/>
          </p:nvSpPr>
          <p:spPr>
            <a:xfrm>
              <a:off x="6096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756285" y="1600200"/>
              <a:ext cx="1529715" cy="338554"/>
            </a:xfrm>
            <a:prstGeom prst="rect">
              <a:avLst/>
            </a:prstGeom>
            <a:noFill/>
          </p:spPr>
          <p:txBody>
            <a:bodyPr wrap="square" rtlCol="0">
              <a:spAutoFit/>
            </a:bodyPr>
            <a:lstStyle/>
            <a:p>
              <a:r>
                <a:rPr lang="en-US" sz="1600" dirty="0" smtClean="0">
                  <a:solidFill>
                    <a:srgbClr val="000000"/>
                  </a:solidFill>
                  <a:cs typeface="Meta Offc Pro"/>
                </a:rPr>
                <a:t>Very concerned</a:t>
              </a:r>
            </a:p>
          </p:txBody>
        </p:sp>
        <p:sp>
          <p:nvSpPr>
            <p:cNvPr id="14" name="Rectangle 13"/>
            <p:cNvSpPr>
              <a:spLocks noChangeAspect="1"/>
            </p:cNvSpPr>
            <p:nvPr/>
          </p:nvSpPr>
          <p:spPr>
            <a:xfrm>
              <a:off x="2273808"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TextBox 14"/>
            <p:cNvSpPr txBox="1"/>
            <p:nvPr/>
          </p:nvSpPr>
          <p:spPr>
            <a:xfrm>
              <a:off x="2420491" y="1600200"/>
              <a:ext cx="1999109" cy="338554"/>
            </a:xfrm>
            <a:prstGeom prst="rect">
              <a:avLst/>
            </a:prstGeom>
            <a:noFill/>
          </p:spPr>
          <p:txBody>
            <a:bodyPr wrap="square" rtlCol="0">
              <a:spAutoFit/>
            </a:bodyPr>
            <a:lstStyle/>
            <a:p>
              <a:r>
                <a:rPr lang="en-US" sz="1600" dirty="0" smtClean="0">
                  <a:solidFill>
                    <a:srgbClr val="000000"/>
                  </a:solidFill>
                  <a:cs typeface="Meta Offc Pro"/>
                </a:rPr>
                <a:t>Somewhat concerned</a:t>
              </a:r>
            </a:p>
          </p:txBody>
        </p:sp>
        <p:sp>
          <p:nvSpPr>
            <p:cNvPr id="16" name="Rectangle 15"/>
            <p:cNvSpPr>
              <a:spLocks noChangeAspect="1"/>
            </p:cNvSpPr>
            <p:nvPr/>
          </p:nvSpPr>
          <p:spPr>
            <a:xfrm>
              <a:off x="44196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4566284" y="1600200"/>
              <a:ext cx="1758316" cy="338554"/>
            </a:xfrm>
            <a:prstGeom prst="rect">
              <a:avLst/>
            </a:prstGeom>
            <a:noFill/>
          </p:spPr>
          <p:txBody>
            <a:bodyPr wrap="square" rtlCol="0">
              <a:spAutoFit/>
            </a:bodyPr>
            <a:lstStyle/>
            <a:p>
              <a:r>
                <a:rPr lang="en-US" sz="1600" dirty="0" smtClean="0">
                  <a:solidFill>
                    <a:srgbClr val="000000"/>
                  </a:solidFill>
                  <a:cs typeface="Meta Offc Pro"/>
                </a:rPr>
                <a:t>Not too concerned</a:t>
              </a:r>
            </a:p>
          </p:txBody>
        </p:sp>
        <p:sp>
          <p:nvSpPr>
            <p:cNvPr id="18" name="Rectangle 17"/>
            <p:cNvSpPr>
              <a:spLocks noChangeAspect="1"/>
            </p:cNvSpPr>
            <p:nvPr/>
          </p:nvSpPr>
          <p:spPr>
            <a:xfrm>
              <a:off x="6324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6471284" y="1600200"/>
              <a:ext cx="1910716" cy="338554"/>
            </a:xfrm>
            <a:prstGeom prst="rect">
              <a:avLst/>
            </a:prstGeom>
            <a:noFill/>
          </p:spPr>
          <p:txBody>
            <a:bodyPr wrap="square" rtlCol="0">
              <a:spAutoFit/>
            </a:bodyPr>
            <a:lstStyle/>
            <a:p>
              <a:r>
                <a:rPr lang="en-US" sz="1600" dirty="0" smtClean="0">
                  <a:solidFill>
                    <a:srgbClr val="000000"/>
                  </a:solidFill>
                  <a:cs typeface="Meta Offc Pro"/>
                </a:rPr>
                <a:t>Not at all concerned</a:t>
              </a:r>
            </a:p>
          </p:txBody>
        </p:sp>
      </p:grpSp>
      <p:cxnSp>
        <p:nvCxnSpPr>
          <p:cNvPr id="4" name="Straight Connector 3"/>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04800" y="5410200"/>
            <a:ext cx="1295400" cy="369332"/>
          </a:xfrm>
          <a:prstGeom prst="rect">
            <a:avLst/>
          </a:prstGeom>
          <a:noFill/>
        </p:spPr>
        <p:txBody>
          <a:bodyPr wrap="square" rtlCol="0">
            <a:spAutoFit/>
          </a:bodyPr>
          <a:lstStyle/>
          <a:p>
            <a:r>
              <a:rPr lang="en-US" dirty="0" smtClean="0">
                <a:solidFill>
                  <a:srgbClr val="000000"/>
                </a:solidFill>
                <a:cs typeface="Meta Offc Pro"/>
              </a:rPr>
              <a:t>Black</a:t>
            </a:r>
          </a:p>
        </p:txBody>
      </p:sp>
      <p:sp>
        <p:nvSpPr>
          <p:cNvPr id="25" name="TextBox 24"/>
          <p:cNvSpPr txBox="1"/>
          <p:nvPr/>
        </p:nvSpPr>
        <p:spPr>
          <a:xfrm>
            <a:off x="304800" y="3974068"/>
            <a:ext cx="1295400" cy="369332"/>
          </a:xfrm>
          <a:prstGeom prst="rect">
            <a:avLst/>
          </a:prstGeom>
          <a:noFill/>
        </p:spPr>
        <p:txBody>
          <a:bodyPr wrap="square" rtlCol="0">
            <a:spAutoFit/>
          </a:bodyPr>
          <a:lstStyle/>
          <a:p>
            <a:r>
              <a:rPr lang="en-US" dirty="0" smtClean="0">
                <a:solidFill>
                  <a:srgbClr val="000000"/>
                </a:solidFill>
                <a:cs typeface="Meta Offc Pro"/>
              </a:rPr>
              <a:t>White</a:t>
            </a:r>
          </a:p>
        </p:txBody>
      </p:sp>
    </p:spTree>
    <p:extLst>
      <p:ext uri="{BB962C8B-B14F-4D97-AF65-F5344CB8AC3E}">
        <p14:creationId xmlns:p14="http://schemas.microsoft.com/office/powerpoint/2010/main" val="848941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54898697"/>
              </p:ext>
            </p:extLst>
          </p:nvPr>
        </p:nvGraphicFramePr>
        <p:xfrm>
          <a:off x="92074" y="1869916"/>
          <a:ext cx="8960485" cy="4148236"/>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p:txBody>
          <a:bodyPr/>
          <a:lstStyle/>
          <a:p>
            <a:r>
              <a:rPr lang="en-US" sz="2400" dirty="0" smtClean="0"/>
              <a:t>Many Georgians report a personal connection to HIV/AIDS;                            Blacks </a:t>
            </a:r>
            <a:r>
              <a:rPr lang="en-US" sz="2400" i="1" dirty="0" smtClean="0"/>
              <a:t>more likely </a:t>
            </a:r>
            <a:r>
              <a:rPr lang="en-US" sz="2400" dirty="0" smtClean="0"/>
              <a:t>to know someone affected by the disease</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t>Do you </a:t>
            </a:r>
            <a:r>
              <a:rPr lang="en-US" b="1" dirty="0" smtClean="0"/>
              <a:t>personally </a:t>
            </a:r>
            <a:r>
              <a:rPr lang="en-US" dirty="0" smtClean="0"/>
              <a:t>know anyone living with and/or who has died of HIV or AIDS?</a:t>
            </a:r>
          </a:p>
        </p:txBody>
      </p:sp>
      <p:sp>
        <p:nvSpPr>
          <p:cNvPr id="18" name="Text Placeholder 2"/>
          <p:cNvSpPr>
            <a:spLocks noGrp="1"/>
          </p:cNvSpPr>
          <p:nvPr>
            <p:ph type="body" sz="quarter" idx="11"/>
          </p:nvPr>
        </p:nvSpPr>
        <p:spPr/>
        <p:txBody>
          <a:bodyPr/>
          <a:lstStyle/>
          <a:p>
            <a:r>
              <a:rPr lang="en-US" sz="1100" dirty="0"/>
              <a:t>Note: </a:t>
            </a:r>
            <a:r>
              <a:rPr lang="en-US" sz="1100" dirty="0" smtClean="0"/>
              <a:t>No </a:t>
            </a:r>
            <a:r>
              <a:rPr lang="en-US" sz="1100" dirty="0"/>
              <a:t>/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2" name="TextBox 1"/>
          <p:cNvSpPr txBox="1"/>
          <p:nvPr/>
        </p:nvSpPr>
        <p:spPr>
          <a:xfrm>
            <a:off x="457200" y="2209800"/>
            <a:ext cx="2895600" cy="646331"/>
          </a:xfrm>
          <a:prstGeom prst="rect">
            <a:avLst/>
          </a:prstGeom>
          <a:noFill/>
        </p:spPr>
        <p:txBody>
          <a:bodyPr wrap="square" rtlCol="0">
            <a:spAutoFit/>
          </a:bodyPr>
          <a:lstStyle/>
          <a:p>
            <a:r>
              <a:rPr lang="en-US" dirty="0" smtClean="0">
                <a:latin typeface="Calibri" pitchFamily="34" charset="0"/>
                <a:cs typeface="Meta Offc Pro"/>
              </a:rPr>
              <a:t>Personally know someone </a:t>
            </a:r>
            <a:r>
              <a:rPr lang="en-US" b="1" dirty="0" smtClean="0">
                <a:latin typeface="Calibri" pitchFamily="34" charset="0"/>
                <a:cs typeface="Meta Offc Pro"/>
              </a:rPr>
              <a:t>currently living with HIV</a:t>
            </a:r>
          </a:p>
        </p:txBody>
      </p:sp>
      <p:sp>
        <p:nvSpPr>
          <p:cNvPr id="9" name="TextBox 8"/>
          <p:cNvSpPr txBox="1"/>
          <p:nvPr/>
        </p:nvSpPr>
        <p:spPr>
          <a:xfrm>
            <a:off x="457200" y="3544669"/>
            <a:ext cx="2895600" cy="646331"/>
          </a:xfrm>
          <a:prstGeom prst="rect">
            <a:avLst/>
          </a:prstGeom>
          <a:noFill/>
        </p:spPr>
        <p:txBody>
          <a:bodyPr wrap="square" rtlCol="0">
            <a:spAutoFit/>
          </a:bodyPr>
          <a:lstStyle/>
          <a:p>
            <a:r>
              <a:rPr lang="en-US" dirty="0" smtClean="0">
                <a:latin typeface="Calibri" pitchFamily="34" charset="0"/>
                <a:cs typeface="Meta Offc Pro"/>
              </a:rPr>
              <a:t>Personally know someone who has </a:t>
            </a:r>
            <a:r>
              <a:rPr lang="en-US" b="1" dirty="0" smtClean="0">
                <a:latin typeface="Calibri" pitchFamily="34" charset="0"/>
                <a:cs typeface="Meta Offc Pro"/>
              </a:rPr>
              <a:t>died of HIV or AIDS</a:t>
            </a:r>
          </a:p>
        </p:txBody>
      </p:sp>
      <p:sp>
        <p:nvSpPr>
          <p:cNvPr id="10" name="TextBox 9"/>
          <p:cNvSpPr txBox="1"/>
          <p:nvPr/>
        </p:nvSpPr>
        <p:spPr>
          <a:xfrm>
            <a:off x="457200" y="4590871"/>
            <a:ext cx="2895600" cy="1200329"/>
          </a:xfrm>
          <a:prstGeom prst="rect">
            <a:avLst/>
          </a:prstGeom>
          <a:noFill/>
        </p:spPr>
        <p:txBody>
          <a:bodyPr wrap="square" rtlCol="0">
            <a:spAutoFit/>
          </a:bodyPr>
          <a:lstStyle/>
          <a:p>
            <a:r>
              <a:rPr lang="en-US" b="1" dirty="0" smtClean="0">
                <a:latin typeface="Calibri" pitchFamily="34" charset="0"/>
                <a:cs typeface="Meta Offc Pro"/>
              </a:rPr>
              <a:t>COMBINED</a:t>
            </a:r>
            <a:r>
              <a:rPr lang="en-US" dirty="0" smtClean="0">
                <a:latin typeface="Calibri" pitchFamily="34" charset="0"/>
                <a:cs typeface="Meta Offc Pro"/>
              </a:rPr>
              <a:t> – personally know someone living with and/or who has died of HIV or AIDS</a:t>
            </a:r>
          </a:p>
        </p:txBody>
      </p:sp>
    </p:spTree>
    <p:extLst>
      <p:ext uri="{BB962C8B-B14F-4D97-AF65-F5344CB8AC3E}">
        <p14:creationId xmlns:p14="http://schemas.microsoft.com/office/powerpoint/2010/main" val="3741069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1664962705"/>
              </p:ext>
            </p:extLst>
          </p:nvPr>
        </p:nvGraphicFramePr>
        <p:xfrm>
          <a:off x="92075" y="1724025"/>
          <a:ext cx="8959850" cy="4402138"/>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 Placeholder 9"/>
          <p:cNvSpPr>
            <a:spLocks noGrp="1"/>
          </p:cNvSpPr>
          <p:nvPr>
            <p:ph type="body" sz="quarter" idx="11"/>
          </p:nvPr>
        </p:nvSpPr>
        <p:spPr/>
        <p:txBody>
          <a:bodyPr/>
          <a:lstStyle/>
          <a:p>
            <a:r>
              <a:rPr lang="en-US" sz="1100" dirty="0"/>
              <a:t>Note: Don’t know / refused responses not </a:t>
            </a:r>
            <a:r>
              <a:rPr lang="en-US" sz="1100" dirty="0" smtClean="0"/>
              <a:t>shown; No respondent said ‘yourself’ (living with HIV)</a:t>
            </a:r>
            <a:endParaRPr lang="en-US" sz="1100" dirty="0"/>
          </a:p>
          <a:p>
            <a:r>
              <a:rPr lang="en-US" sz="1100" dirty="0"/>
              <a:t>Source: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More than one in four Black Georgians know of a family member living with, or who has died of, HIV/AIDS</a:t>
            </a:r>
            <a:endParaRPr lang="en-US" sz="2400" dirty="0"/>
          </a:p>
        </p:txBody>
      </p:sp>
      <p:sp>
        <p:nvSpPr>
          <p:cNvPr id="7" name="TextBox 6"/>
          <p:cNvSpPr txBox="1"/>
          <p:nvPr/>
        </p:nvSpPr>
        <p:spPr>
          <a:xfrm>
            <a:off x="91439" y="1078468"/>
            <a:ext cx="8961120" cy="646331"/>
          </a:xfrm>
          <a:prstGeom prst="rect">
            <a:avLst/>
          </a:prstGeom>
          <a:noFill/>
        </p:spPr>
        <p:txBody>
          <a:bodyPr wrap="square" rtlCol="0">
            <a:spAutoFit/>
          </a:bodyPr>
          <a:lstStyle/>
          <a:p>
            <a:pPr algn="ctr"/>
            <a:r>
              <a:rPr lang="en-US" dirty="0" smtClean="0">
                <a:solidFill>
                  <a:srgbClr val="000000"/>
                </a:solidFill>
              </a:rPr>
              <a:t>Who do you </a:t>
            </a:r>
            <a:r>
              <a:rPr lang="en-US" b="1" dirty="0" smtClean="0">
                <a:solidFill>
                  <a:srgbClr val="000000"/>
                </a:solidFill>
              </a:rPr>
              <a:t>personally </a:t>
            </a:r>
            <a:r>
              <a:rPr lang="en-US" dirty="0" smtClean="0">
                <a:solidFill>
                  <a:srgbClr val="000000"/>
                </a:solidFill>
              </a:rPr>
              <a:t>know that is currently living with HIV and/or has died of HIV or AIDS?</a:t>
            </a:r>
          </a:p>
          <a:p>
            <a:pPr algn="ctr"/>
            <a:r>
              <a:rPr lang="en-US" i="1" dirty="0" smtClean="0">
                <a:solidFill>
                  <a:srgbClr val="000000"/>
                </a:solidFill>
              </a:rPr>
              <a:t>Multiple responses allowed </a:t>
            </a:r>
          </a:p>
        </p:txBody>
      </p:sp>
      <p:sp>
        <p:nvSpPr>
          <p:cNvPr id="6" name="Oval 5"/>
          <p:cNvSpPr/>
          <p:nvPr/>
        </p:nvSpPr>
        <p:spPr>
          <a:xfrm>
            <a:off x="5225242" y="2461300"/>
            <a:ext cx="415636" cy="415636"/>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0160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80202459"/>
              </p:ext>
            </p:extLst>
          </p:nvPr>
        </p:nvGraphicFramePr>
        <p:xfrm>
          <a:off x="92075" y="1447800"/>
          <a:ext cx="895985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76200" y="3798815"/>
            <a:ext cx="1066800" cy="584775"/>
          </a:xfrm>
          <a:prstGeom prst="rect">
            <a:avLst/>
          </a:prstGeom>
          <a:noFill/>
        </p:spPr>
        <p:txBody>
          <a:bodyPr wrap="square" rtlCol="0">
            <a:spAutoFit/>
          </a:bodyPr>
          <a:lstStyle/>
          <a:p>
            <a:r>
              <a:rPr lang="en-US" sz="1600" b="1" dirty="0" smtClean="0">
                <a:solidFill>
                  <a:srgbClr val="000000"/>
                </a:solidFill>
                <a:cs typeface="Meta Offc Pro"/>
              </a:rPr>
              <a:t>Your family</a:t>
            </a:r>
          </a:p>
        </p:txBody>
      </p:sp>
      <p:sp>
        <p:nvSpPr>
          <p:cNvPr id="7" name="TextBox 6"/>
          <p:cNvSpPr txBox="1"/>
          <p:nvPr/>
        </p:nvSpPr>
        <p:spPr>
          <a:xfrm>
            <a:off x="76200" y="2351015"/>
            <a:ext cx="1295400" cy="338554"/>
          </a:xfrm>
          <a:prstGeom prst="rect">
            <a:avLst/>
          </a:prstGeom>
          <a:noFill/>
        </p:spPr>
        <p:txBody>
          <a:bodyPr wrap="square" rtlCol="0">
            <a:spAutoFit/>
          </a:bodyPr>
          <a:lstStyle/>
          <a:p>
            <a:r>
              <a:rPr lang="en-US" sz="1600" b="1" dirty="0" smtClean="0">
                <a:solidFill>
                  <a:srgbClr val="000000"/>
                </a:solidFill>
                <a:cs typeface="Meta Offc Pro"/>
              </a:rPr>
              <a:t>Your friends</a:t>
            </a:r>
          </a:p>
        </p:txBody>
      </p:sp>
      <p:sp>
        <p:nvSpPr>
          <p:cNvPr id="22" name="Rectangle 21"/>
          <p:cNvSpPr/>
          <p:nvPr/>
        </p:nvSpPr>
        <p:spPr>
          <a:xfrm>
            <a:off x="3429000" y="20535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3" name="TextBox 12"/>
          <p:cNvSpPr txBox="1"/>
          <p:nvPr/>
        </p:nvSpPr>
        <p:spPr>
          <a:xfrm>
            <a:off x="76200" y="5172670"/>
            <a:ext cx="2209800" cy="830997"/>
          </a:xfrm>
          <a:prstGeom prst="rect">
            <a:avLst/>
          </a:prstGeom>
          <a:noFill/>
        </p:spPr>
        <p:txBody>
          <a:bodyPr wrap="square" rtlCol="0">
            <a:spAutoFit/>
          </a:bodyPr>
          <a:lstStyle/>
          <a:p>
            <a:r>
              <a:rPr lang="en-US" sz="1600" b="1" dirty="0" smtClean="0">
                <a:solidFill>
                  <a:srgbClr val="000000"/>
                </a:solidFill>
                <a:cs typeface="Meta Offc Pro"/>
              </a:rPr>
              <a:t>Intimate partners, including spouse if married</a:t>
            </a:r>
          </a:p>
        </p:txBody>
      </p:sp>
      <p:sp>
        <p:nvSpPr>
          <p:cNvPr id="20" name="Text Placeholder 2"/>
          <p:cNvSpPr>
            <a:spLocks noGrp="1"/>
          </p:cNvSpPr>
          <p:nvPr>
            <p:ph type="body" sz="quarter" idx="11"/>
          </p:nvPr>
        </p:nvSpPr>
        <p:spPr>
          <a:xfrm>
            <a:off x="91440" y="6217920"/>
            <a:ext cx="8321040" cy="548640"/>
          </a:xfrm>
        </p:spPr>
        <p:txBody>
          <a:bodyPr/>
          <a:lstStyle/>
          <a:p>
            <a:endParaRPr lang="en-US" sz="1100" dirty="0" smtClean="0"/>
          </a:p>
          <a:p>
            <a:endParaRPr lang="en-US" sz="1100" dirty="0"/>
          </a:p>
          <a:p>
            <a:endParaRPr lang="en-US" sz="1100" dirty="0" smtClean="0"/>
          </a:p>
          <a:p>
            <a:r>
              <a:rPr lang="en-US" sz="1100" dirty="0" smtClean="0"/>
              <a:t>Note</a:t>
            </a:r>
            <a:r>
              <a:rPr lang="en-US" sz="1100" dirty="0"/>
              <a:t>: Don’t have intimate partners / don’t know / refused responses not shown </a:t>
            </a:r>
          </a:p>
          <a:p>
            <a:r>
              <a:rPr lang="en-US" sz="1100" dirty="0"/>
              <a:t>Source: Kaiser Family Foundation </a:t>
            </a:r>
            <a:r>
              <a:rPr lang="en-US" sz="1100" i="1" dirty="0"/>
              <a:t>Survey of Public Attitudes and Knowledge about HIV/AIDS in Georgia </a:t>
            </a:r>
            <a:r>
              <a:rPr lang="en-US" sz="1100" dirty="0"/>
              <a:t>(conducted July 28 – August 9, 2015)</a:t>
            </a:r>
          </a:p>
          <a:p>
            <a:endParaRPr lang="en-US" sz="1100" dirty="0"/>
          </a:p>
        </p:txBody>
      </p:sp>
      <p:sp>
        <p:nvSpPr>
          <p:cNvPr id="8" name="Title 7"/>
          <p:cNvSpPr>
            <a:spLocks noGrp="1"/>
          </p:cNvSpPr>
          <p:nvPr>
            <p:ph type="title"/>
          </p:nvPr>
        </p:nvSpPr>
        <p:spPr/>
        <p:txBody>
          <a:bodyPr/>
          <a:lstStyle/>
          <a:p>
            <a:r>
              <a:rPr lang="en-US" sz="2400" dirty="0" smtClean="0"/>
              <a:t>HIV/AIDS is rarely talked about by Georgians </a:t>
            </a:r>
            <a:r>
              <a:rPr lang="en-US" sz="2400" dirty="0"/>
              <a:t>even with those </a:t>
            </a:r>
            <a:r>
              <a:rPr lang="en-US" sz="2400" dirty="0" smtClean="0"/>
              <a:t>closest to them</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often would you say the subject of HIV and/or AIDS comes up in conversations with… ?</a:t>
            </a:r>
            <a:endParaRPr lang="en-US" dirty="0">
              <a:solidFill>
                <a:srgbClr val="000000"/>
              </a:solidFill>
            </a:endParaRPr>
          </a:p>
        </p:txBody>
      </p:sp>
      <p:grpSp>
        <p:nvGrpSpPr>
          <p:cNvPr id="2" name="Group 1"/>
          <p:cNvGrpSpPr/>
          <p:nvPr/>
        </p:nvGrpSpPr>
        <p:grpSpPr>
          <a:xfrm>
            <a:off x="2590800" y="1600200"/>
            <a:ext cx="3962400" cy="338554"/>
            <a:chOff x="2438400" y="1600200"/>
            <a:chExt cx="3962400" cy="338554"/>
          </a:xfrm>
        </p:grpSpPr>
        <p:sp>
          <p:nvSpPr>
            <p:cNvPr id="11" name="Rectangle 10"/>
            <p:cNvSpPr>
              <a:spLocks noChangeAspect="1"/>
            </p:cNvSpPr>
            <p:nvPr/>
          </p:nvSpPr>
          <p:spPr>
            <a:xfrm>
              <a:off x="24384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TextBox 11"/>
            <p:cNvSpPr txBox="1"/>
            <p:nvPr/>
          </p:nvSpPr>
          <p:spPr>
            <a:xfrm>
              <a:off x="2585085" y="1600200"/>
              <a:ext cx="767715" cy="338554"/>
            </a:xfrm>
            <a:prstGeom prst="rect">
              <a:avLst/>
            </a:prstGeom>
            <a:noFill/>
          </p:spPr>
          <p:txBody>
            <a:bodyPr wrap="square" rtlCol="0">
              <a:spAutoFit/>
            </a:bodyPr>
            <a:lstStyle/>
            <a:p>
              <a:r>
                <a:rPr lang="en-US" sz="1600" dirty="0" smtClean="0">
                  <a:solidFill>
                    <a:srgbClr val="000000"/>
                  </a:solidFill>
                  <a:cs typeface="Meta Offc Pro"/>
                </a:rPr>
                <a:t>Often</a:t>
              </a:r>
            </a:p>
          </p:txBody>
        </p:sp>
        <p:sp>
          <p:nvSpPr>
            <p:cNvPr id="14" name="Rectangle 13"/>
            <p:cNvSpPr>
              <a:spLocks noChangeAspect="1"/>
            </p:cNvSpPr>
            <p:nvPr/>
          </p:nvSpPr>
          <p:spPr>
            <a:xfrm>
              <a:off x="3352800"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TextBox 14"/>
            <p:cNvSpPr txBox="1"/>
            <p:nvPr/>
          </p:nvSpPr>
          <p:spPr>
            <a:xfrm>
              <a:off x="3499483" y="1600200"/>
              <a:ext cx="1148717" cy="338554"/>
            </a:xfrm>
            <a:prstGeom prst="rect">
              <a:avLst/>
            </a:prstGeom>
            <a:noFill/>
          </p:spPr>
          <p:txBody>
            <a:bodyPr wrap="square" rtlCol="0">
              <a:spAutoFit/>
            </a:bodyPr>
            <a:lstStyle/>
            <a:p>
              <a:r>
                <a:rPr lang="en-US" sz="1600" dirty="0" smtClean="0">
                  <a:solidFill>
                    <a:srgbClr val="000000"/>
                  </a:solidFill>
                  <a:cs typeface="Meta Offc Pro"/>
                </a:rPr>
                <a:t>Sometimes</a:t>
              </a:r>
            </a:p>
          </p:txBody>
        </p:sp>
        <p:sp>
          <p:nvSpPr>
            <p:cNvPr id="16" name="Rectangle 15"/>
            <p:cNvSpPr>
              <a:spLocks noChangeAspect="1"/>
            </p:cNvSpPr>
            <p:nvPr/>
          </p:nvSpPr>
          <p:spPr>
            <a:xfrm>
              <a:off x="46482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TextBox 16"/>
            <p:cNvSpPr txBox="1"/>
            <p:nvPr/>
          </p:nvSpPr>
          <p:spPr>
            <a:xfrm>
              <a:off x="4794884" y="1600200"/>
              <a:ext cx="767716" cy="338554"/>
            </a:xfrm>
            <a:prstGeom prst="rect">
              <a:avLst/>
            </a:prstGeom>
            <a:noFill/>
          </p:spPr>
          <p:txBody>
            <a:bodyPr wrap="square" rtlCol="0">
              <a:spAutoFit/>
            </a:bodyPr>
            <a:lstStyle/>
            <a:p>
              <a:r>
                <a:rPr lang="en-US" sz="1600" dirty="0" smtClean="0">
                  <a:solidFill>
                    <a:srgbClr val="000000"/>
                  </a:solidFill>
                  <a:cs typeface="Meta Offc Pro"/>
                </a:rPr>
                <a:t>Rarely</a:t>
              </a:r>
            </a:p>
          </p:txBody>
        </p:sp>
        <p:sp>
          <p:nvSpPr>
            <p:cNvPr id="18" name="Rectangle 17"/>
            <p:cNvSpPr>
              <a:spLocks noChangeAspect="1"/>
            </p:cNvSpPr>
            <p:nvPr/>
          </p:nvSpPr>
          <p:spPr>
            <a:xfrm>
              <a:off x="5562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TextBox 18"/>
            <p:cNvSpPr txBox="1"/>
            <p:nvPr/>
          </p:nvSpPr>
          <p:spPr>
            <a:xfrm>
              <a:off x="5709284" y="1600200"/>
              <a:ext cx="691516" cy="338554"/>
            </a:xfrm>
            <a:prstGeom prst="rect">
              <a:avLst/>
            </a:prstGeom>
            <a:noFill/>
          </p:spPr>
          <p:txBody>
            <a:bodyPr wrap="square" rtlCol="0">
              <a:spAutoFit/>
            </a:bodyPr>
            <a:lstStyle/>
            <a:p>
              <a:r>
                <a:rPr lang="en-US" sz="1600" dirty="0" smtClean="0">
                  <a:solidFill>
                    <a:srgbClr val="000000"/>
                  </a:solidFill>
                  <a:cs typeface="Meta Offc Pro"/>
                </a:rPr>
                <a:t>Never</a:t>
              </a:r>
            </a:p>
          </p:txBody>
        </p:sp>
      </p:grpSp>
    </p:spTree>
    <p:extLst>
      <p:ext uri="{BB962C8B-B14F-4D97-AF65-F5344CB8AC3E}">
        <p14:creationId xmlns:p14="http://schemas.microsoft.com/office/powerpoint/2010/main" val="28945279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67176858"/>
              </p:ext>
            </p:extLst>
          </p:nvPr>
        </p:nvGraphicFramePr>
        <p:xfrm>
          <a:off x="92074" y="1447800"/>
          <a:ext cx="9204325"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228600" y="3758625"/>
            <a:ext cx="846083" cy="584775"/>
          </a:xfrm>
          <a:prstGeom prst="rect">
            <a:avLst/>
          </a:prstGeom>
          <a:noFill/>
        </p:spPr>
        <p:txBody>
          <a:bodyPr wrap="square" rtlCol="0">
            <a:spAutoFit/>
          </a:bodyPr>
          <a:lstStyle/>
          <a:p>
            <a:r>
              <a:rPr lang="en-US" sz="1600" b="1" dirty="0" smtClean="0">
                <a:solidFill>
                  <a:srgbClr val="000000"/>
                </a:solidFill>
                <a:cs typeface="Meta Offc Pro"/>
              </a:rPr>
              <a:t>Your family</a:t>
            </a:r>
          </a:p>
        </p:txBody>
      </p:sp>
      <p:sp>
        <p:nvSpPr>
          <p:cNvPr id="7" name="TextBox 6"/>
          <p:cNvSpPr txBox="1"/>
          <p:nvPr/>
        </p:nvSpPr>
        <p:spPr>
          <a:xfrm>
            <a:off x="228600" y="2362200"/>
            <a:ext cx="1027386" cy="584775"/>
          </a:xfrm>
          <a:prstGeom prst="rect">
            <a:avLst/>
          </a:prstGeom>
          <a:noFill/>
        </p:spPr>
        <p:txBody>
          <a:bodyPr wrap="square" rtlCol="0">
            <a:spAutoFit/>
          </a:bodyPr>
          <a:lstStyle/>
          <a:p>
            <a:r>
              <a:rPr lang="en-US" sz="1600" b="1" dirty="0" smtClean="0">
                <a:solidFill>
                  <a:srgbClr val="000000"/>
                </a:solidFill>
                <a:cs typeface="Meta Offc Pro"/>
              </a:rPr>
              <a:t>Your friends</a:t>
            </a:r>
          </a:p>
        </p:txBody>
      </p:sp>
      <p:sp>
        <p:nvSpPr>
          <p:cNvPr id="22" name="Rectangle 21"/>
          <p:cNvSpPr/>
          <p:nvPr/>
        </p:nvSpPr>
        <p:spPr>
          <a:xfrm>
            <a:off x="4355592" y="2129729"/>
            <a:ext cx="64008" cy="419487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endParaRPr>
          </a:p>
        </p:txBody>
      </p:sp>
      <p:sp>
        <p:nvSpPr>
          <p:cNvPr id="13" name="TextBox 12"/>
          <p:cNvSpPr txBox="1"/>
          <p:nvPr/>
        </p:nvSpPr>
        <p:spPr>
          <a:xfrm>
            <a:off x="152400" y="5203447"/>
            <a:ext cx="1752600" cy="738664"/>
          </a:xfrm>
          <a:prstGeom prst="rect">
            <a:avLst/>
          </a:prstGeom>
          <a:noFill/>
        </p:spPr>
        <p:txBody>
          <a:bodyPr wrap="square" rtlCol="0">
            <a:spAutoFit/>
          </a:bodyPr>
          <a:lstStyle/>
          <a:p>
            <a:r>
              <a:rPr lang="en-US" sz="1400" b="1" dirty="0" smtClean="0">
                <a:solidFill>
                  <a:srgbClr val="000000"/>
                </a:solidFill>
                <a:cs typeface="Meta Offc Pro"/>
              </a:rPr>
              <a:t>Intimate partners, including spouse                  if married</a:t>
            </a:r>
          </a:p>
        </p:txBody>
      </p:sp>
      <p:sp>
        <p:nvSpPr>
          <p:cNvPr id="20" name="Text Placeholder 2"/>
          <p:cNvSpPr>
            <a:spLocks noGrp="1"/>
          </p:cNvSpPr>
          <p:nvPr>
            <p:ph type="body" sz="quarter" idx="11"/>
          </p:nvPr>
        </p:nvSpPr>
        <p:spPr>
          <a:xfrm>
            <a:off x="91440" y="6217920"/>
            <a:ext cx="8321040" cy="548640"/>
          </a:xfrm>
        </p:spPr>
        <p:txBody>
          <a:bodyPr/>
          <a:lstStyle/>
          <a:p>
            <a:r>
              <a:rPr lang="en-US" sz="1100" dirty="0"/>
              <a:t>Note: </a:t>
            </a:r>
            <a:r>
              <a:rPr lang="en-US" sz="1100" dirty="0" smtClean="0"/>
              <a:t>Don’t have intimate partners / don’t know </a:t>
            </a:r>
            <a:r>
              <a:rPr lang="en-US" sz="1100" dirty="0"/>
              <a:t>/ refused responses not shown </a:t>
            </a:r>
            <a:endParaRPr lang="en-US" sz="1100" dirty="0" smtClean="0"/>
          </a:p>
          <a:p>
            <a:r>
              <a:rPr lang="en-US" sz="1100" dirty="0" smtClean="0"/>
              <a:t>Source</a:t>
            </a:r>
            <a:r>
              <a:rPr lang="en-US" sz="1100" dirty="0"/>
              <a:t>: Kaiser Family Foundation </a:t>
            </a:r>
            <a:r>
              <a:rPr lang="en-US" sz="1100" i="1" dirty="0"/>
              <a:t>Survey of Public Attitudes and Knowledge about HIV/AIDS in Georgia </a:t>
            </a:r>
            <a:r>
              <a:rPr lang="en-US" sz="1100" dirty="0"/>
              <a:t>(conducted July 28 – August 9, 2015)</a:t>
            </a:r>
          </a:p>
        </p:txBody>
      </p:sp>
      <p:sp>
        <p:nvSpPr>
          <p:cNvPr id="8" name="Title 7"/>
          <p:cNvSpPr>
            <a:spLocks noGrp="1"/>
          </p:cNvSpPr>
          <p:nvPr>
            <p:ph type="title"/>
          </p:nvPr>
        </p:nvSpPr>
        <p:spPr/>
        <p:txBody>
          <a:bodyPr/>
          <a:lstStyle/>
          <a:p>
            <a:r>
              <a:rPr lang="en-US" sz="2400" dirty="0" smtClean="0"/>
              <a:t>Black Georgians </a:t>
            </a:r>
            <a:r>
              <a:rPr lang="en-US" sz="2400" i="1" dirty="0" smtClean="0"/>
              <a:t>more likely </a:t>
            </a:r>
            <a:r>
              <a:rPr lang="en-US" sz="2400" dirty="0" smtClean="0"/>
              <a:t>to </a:t>
            </a:r>
            <a:r>
              <a:rPr lang="en-US" sz="2400" dirty="0" smtClean="0">
                <a:solidFill>
                  <a:schemeClr val="tx1"/>
                </a:solidFill>
              </a:rPr>
              <a:t>report</a:t>
            </a:r>
            <a:r>
              <a:rPr lang="en-US" sz="2400" dirty="0" smtClean="0">
                <a:solidFill>
                  <a:srgbClr val="FF0000"/>
                </a:solidFill>
              </a:rPr>
              <a:t> </a:t>
            </a:r>
            <a:r>
              <a:rPr lang="en-US" sz="2400" dirty="0" smtClean="0"/>
              <a:t>talking to loved ones about HIV/AIDS</a:t>
            </a:r>
            <a:endParaRPr lang="en-US" sz="2400" dirty="0"/>
          </a:p>
        </p:txBody>
      </p:sp>
      <p:sp>
        <p:nvSpPr>
          <p:cNvPr id="23" name="TextBox 22"/>
          <p:cNvSpPr txBox="1"/>
          <p:nvPr/>
        </p:nvSpPr>
        <p:spPr>
          <a:xfrm>
            <a:off x="91439" y="1078468"/>
            <a:ext cx="8961120" cy="369332"/>
          </a:xfrm>
          <a:prstGeom prst="rect">
            <a:avLst/>
          </a:prstGeom>
          <a:noFill/>
        </p:spPr>
        <p:txBody>
          <a:bodyPr wrap="square" rtlCol="0">
            <a:spAutoFit/>
          </a:bodyPr>
          <a:lstStyle/>
          <a:p>
            <a:pPr algn="ctr"/>
            <a:r>
              <a:rPr lang="en-US" dirty="0" smtClean="0">
                <a:solidFill>
                  <a:srgbClr val="000000"/>
                </a:solidFill>
              </a:rPr>
              <a:t>How often would you say the subject of HIV and/or AIDS comes up in conversations with… ?</a:t>
            </a:r>
            <a:endParaRPr lang="en-US" dirty="0">
              <a:solidFill>
                <a:srgbClr val="000000"/>
              </a:solidFill>
            </a:endParaRPr>
          </a:p>
        </p:txBody>
      </p:sp>
      <p:grpSp>
        <p:nvGrpSpPr>
          <p:cNvPr id="2" name="Group 1"/>
          <p:cNvGrpSpPr/>
          <p:nvPr/>
        </p:nvGrpSpPr>
        <p:grpSpPr>
          <a:xfrm>
            <a:off x="2590800" y="1676400"/>
            <a:ext cx="3962400" cy="338554"/>
            <a:chOff x="2438400" y="1600200"/>
            <a:chExt cx="3962400" cy="338554"/>
          </a:xfrm>
        </p:grpSpPr>
        <p:sp>
          <p:nvSpPr>
            <p:cNvPr id="11" name="Rectangle 10"/>
            <p:cNvSpPr>
              <a:spLocks noChangeAspect="1"/>
            </p:cNvSpPr>
            <p:nvPr/>
          </p:nvSpPr>
          <p:spPr>
            <a:xfrm>
              <a:off x="2438400" y="1722120"/>
              <a:ext cx="137160" cy="1371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TextBox 11"/>
            <p:cNvSpPr txBox="1"/>
            <p:nvPr/>
          </p:nvSpPr>
          <p:spPr>
            <a:xfrm>
              <a:off x="2585085" y="1600200"/>
              <a:ext cx="767715" cy="338554"/>
            </a:xfrm>
            <a:prstGeom prst="rect">
              <a:avLst/>
            </a:prstGeom>
            <a:noFill/>
          </p:spPr>
          <p:txBody>
            <a:bodyPr wrap="square" rtlCol="0">
              <a:spAutoFit/>
            </a:bodyPr>
            <a:lstStyle/>
            <a:p>
              <a:r>
                <a:rPr lang="en-US" sz="1600" dirty="0" smtClean="0">
                  <a:solidFill>
                    <a:srgbClr val="000000"/>
                  </a:solidFill>
                  <a:cs typeface="Meta Offc Pro"/>
                </a:rPr>
                <a:t>Often</a:t>
              </a:r>
            </a:p>
          </p:txBody>
        </p:sp>
        <p:sp>
          <p:nvSpPr>
            <p:cNvPr id="14" name="Rectangle 13"/>
            <p:cNvSpPr>
              <a:spLocks noChangeAspect="1"/>
            </p:cNvSpPr>
            <p:nvPr/>
          </p:nvSpPr>
          <p:spPr>
            <a:xfrm>
              <a:off x="3352800" y="1722120"/>
              <a:ext cx="137160" cy="1371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TextBox 14"/>
            <p:cNvSpPr txBox="1"/>
            <p:nvPr/>
          </p:nvSpPr>
          <p:spPr>
            <a:xfrm>
              <a:off x="3499483" y="1600200"/>
              <a:ext cx="1148717" cy="338554"/>
            </a:xfrm>
            <a:prstGeom prst="rect">
              <a:avLst/>
            </a:prstGeom>
            <a:noFill/>
          </p:spPr>
          <p:txBody>
            <a:bodyPr wrap="square" rtlCol="0">
              <a:spAutoFit/>
            </a:bodyPr>
            <a:lstStyle/>
            <a:p>
              <a:r>
                <a:rPr lang="en-US" sz="1600" dirty="0" smtClean="0">
                  <a:solidFill>
                    <a:srgbClr val="000000"/>
                  </a:solidFill>
                  <a:cs typeface="Meta Offc Pro"/>
                </a:rPr>
                <a:t>Sometimes</a:t>
              </a:r>
            </a:p>
          </p:txBody>
        </p:sp>
        <p:sp>
          <p:nvSpPr>
            <p:cNvPr id="16" name="Rectangle 15"/>
            <p:cNvSpPr>
              <a:spLocks noChangeAspect="1"/>
            </p:cNvSpPr>
            <p:nvPr/>
          </p:nvSpPr>
          <p:spPr>
            <a:xfrm>
              <a:off x="4648200" y="1722120"/>
              <a:ext cx="13716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7" name="TextBox 16"/>
            <p:cNvSpPr txBox="1"/>
            <p:nvPr/>
          </p:nvSpPr>
          <p:spPr>
            <a:xfrm>
              <a:off x="4794884" y="1600200"/>
              <a:ext cx="767716" cy="338554"/>
            </a:xfrm>
            <a:prstGeom prst="rect">
              <a:avLst/>
            </a:prstGeom>
            <a:noFill/>
          </p:spPr>
          <p:txBody>
            <a:bodyPr wrap="square" rtlCol="0">
              <a:spAutoFit/>
            </a:bodyPr>
            <a:lstStyle/>
            <a:p>
              <a:r>
                <a:rPr lang="en-US" sz="1600" dirty="0" smtClean="0">
                  <a:solidFill>
                    <a:srgbClr val="000000"/>
                  </a:solidFill>
                  <a:cs typeface="Meta Offc Pro"/>
                </a:rPr>
                <a:t>Rarely</a:t>
              </a:r>
            </a:p>
          </p:txBody>
        </p:sp>
        <p:sp>
          <p:nvSpPr>
            <p:cNvPr id="18" name="Rectangle 17"/>
            <p:cNvSpPr>
              <a:spLocks noChangeAspect="1"/>
            </p:cNvSpPr>
            <p:nvPr/>
          </p:nvSpPr>
          <p:spPr>
            <a:xfrm>
              <a:off x="5562600" y="1722120"/>
              <a:ext cx="13716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TextBox 18"/>
            <p:cNvSpPr txBox="1"/>
            <p:nvPr/>
          </p:nvSpPr>
          <p:spPr>
            <a:xfrm>
              <a:off x="5709284" y="1600200"/>
              <a:ext cx="691516" cy="338554"/>
            </a:xfrm>
            <a:prstGeom prst="rect">
              <a:avLst/>
            </a:prstGeom>
            <a:noFill/>
          </p:spPr>
          <p:txBody>
            <a:bodyPr wrap="square" rtlCol="0">
              <a:spAutoFit/>
            </a:bodyPr>
            <a:lstStyle/>
            <a:p>
              <a:r>
                <a:rPr lang="en-US" sz="1600" dirty="0" smtClean="0">
                  <a:solidFill>
                    <a:srgbClr val="000000"/>
                  </a:solidFill>
                  <a:cs typeface="Meta Offc Pro"/>
                </a:rPr>
                <a:t>Never</a:t>
              </a:r>
            </a:p>
          </p:txBody>
        </p:sp>
      </p:grpSp>
      <p:sp>
        <p:nvSpPr>
          <p:cNvPr id="26" name="TextBox 25"/>
          <p:cNvSpPr txBox="1"/>
          <p:nvPr/>
        </p:nvSpPr>
        <p:spPr>
          <a:xfrm>
            <a:off x="1600200" y="22098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27" name="TextBox 26"/>
          <p:cNvSpPr txBox="1"/>
          <p:nvPr/>
        </p:nvSpPr>
        <p:spPr>
          <a:xfrm>
            <a:off x="1600200" y="29688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sp>
        <p:nvSpPr>
          <p:cNvPr id="28" name="TextBox 27"/>
          <p:cNvSpPr txBox="1"/>
          <p:nvPr/>
        </p:nvSpPr>
        <p:spPr>
          <a:xfrm>
            <a:off x="1600200" y="36576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29" name="TextBox 28"/>
          <p:cNvSpPr txBox="1"/>
          <p:nvPr/>
        </p:nvSpPr>
        <p:spPr>
          <a:xfrm>
            <a:off x="1600200" y="44166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sp>
        <p:nvSpPr>
          <p:cNvPr id="30" name="TextBox 29"/>
          <p:cNvSpPr txBox="1"/>
          <p:nvPr/>
        </p:nvSpPr>
        <p:spPr>
          <a:xfrm>
            <a:off x="1600200" y="5105400"/>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White</a:t>
            </a:r>
          </a:p>
        </p:txBody>
      </p:sp>
      <p:sp>
        <p:nvSpPr>
          <p:cNvPr id="31" name="TextBox 30"/>
          <p:cNvSpPr txBox="1"/>
          <p:nvPr/>
        </p:nvSpPr>
        <p:spPr>
          <a:xfrm>
            <a:off x="1600200" y="5788223"/>
            <a:ext cx="762000" cy="307777"/>
          </a:xfrm>
          <a:prstGeom prst="rect">
            <a:avLst/>
          </a:prstGeom>
          <a:noFill/>
        </p:spPr>
        <p:txBody>
          <a:bodyPr wrap="square" rtlCol="0">
            <a:spAutoFit/>
          </a:bodyPr>
          <a:lstStyle/>
          <a:p>
            <a:pPr algn="ctr"/>
            <a:r>
              <a:rPr lang="en-US" sz="1400" dirty="0" smtClean="0">
                <a:latin typeface="Calibri" pitchFamily="34" charset="0"/>
                <a:cs typeface="Meta Offc Pro"/>
              </a:rPr>
              <a:t>Black</a:t>
            </a:r>
          </a:p>
        </p:txBody>
      </p:sp>
      <p:cxnSp>
        <p:nvCxnSpPr>
          <p:cNvPr id="32" name="Straight Connector 31"/>
          <p:cNvCxnSpPr/>
          <p:nvPr/>
        </p:nvCxnSpPr>
        <p:spPr>
          <a:xfrm>
            <a:off x="381000" y="34290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81000" y="4876800"/>
            <a:ext cx="8519159"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172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KFF">
      <a:dk1>
        <a:srgbClr val="000000"/>
      </a:dk1>
      <a:lt1>
        <a:srgbClr val="FFFFFF"/>
      </a:lt1>
      <a:dk2>
        <a:srgbClr val="E05C26"/>
      </a:dk2>
      <a:lt2>
        <a:srgbClr val="FF8811"/>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with exhibit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with figure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page">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3124</TotalTime>
  <Words>3283</Words>
  <Application>Microsoft Office PowerPoint</Application>
  <PresentationFormat>On-screen Show (4:3)</PresentationFormat>
  <Paragraphs>389</Paragraphs>
  <Slides>25</Slides>
  <Notes>11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25</vt:i4>
      </vt:variant>
    </vt:vector>
  </HeadingPairs>
  <TitlesOfParts>
    <vt:vector size="34" baseType="lpstr">
      <vt:lpstr>Arial</vt:lpstr>
      <vt:lpstr>Calibri</vt:lpstr>
      <vt:lpstr>Meta Offc Pro</vt:lpstr>
      <vt:lpstr>MetaSerif-Book</vt:lpstr>
      <vt:lpstr>Tahoma</vt:lpstr>
      <vt:lpstr>Blank</vt:lpstr>
      <vt:lpstr>Default with exhibit #</vt:lpstr>
      <vt:lpstr>Default with figure #</vt:lpstr>
      <vt:lpstr>Title page</vt:lpstr>
      <vt:lpstr>Public Attitudes and Knowledge about HIV/AIDS in Georgia</vt:lpstr>
      <vt:lpstr>Methodology</vt:lpstr>
      <vt:lpstr>Most Georgians say HIV/AIDS is a serious issue for state; fewer see as a problem as get closer to home</vt:lpstr>
      <vt:lpstr>Black Georgians more likely to say HIV/AIDS is a problem where they live and for people they know</vt:lpstr>
      <vt:lpstr>More than one in three Black Georgians “very concerned” personally about getting HIV; nearly half express at least some concern</vt:lpstr>
      <vt:lpstr>Many Georgians report a personal connection to HIV/AIDS;                            Blacks more likely to know someone affected by the disease</vt:lpstr>
      <vt:lpstr>More than one in four Black Georgians know of a family member living with, or who has died of, HIV/AIDS</vt:lpstr>
      <vt:lpstr>HIV/AIDS is rarely talked about by Georgians even with those closest to them</vt:lpstr>
      <vt:lpstr>Black Georgians more likely to report talking to loved ones about HIV/AIDS</vt:lpstr>
      <vt:lpstr>Georgians overwhelmingly agree support of loved ones is important to well-being of people with HIV, yet say most don’t get it</vt:lpstr>
      <vt:lpstr>Georgians say residents living with HIV face stigma;                                Blacks more likely to say there is “a lot” of stigma</vt:lpstr>
      <vt:lpstr>Attitudes of Georgians toward people with HIV reveals underlying stigma </vt:lpstr>
      <vt:lpstr>Misperceptions about HIV transmission held by small but notable minority of Georgians</vt:lpstr>
      <vt:lpstr>Black Georgians more likely to report having talked with a health care provider about HIV, though many have not (or not often)</vt:lpstr>
      <vt:lpstr>Black Georgians more likely to report getting tested for HIV and more recently</vt:lpstr>
      <vt:lpstr>Many Black Georgians say testing is a routine practice</vt:lpstr>
      <vt:lpstr>Lack of perceived risk is primary reason cited by Georgians who have not been tested</vt:lpstr>
      <vt:lpstr>Many Georgians aware that HIV treatment is now advised to start upon diagnosis</vt:lpstr>
      <vt:lpstr>Many Georgians believe access to HIV treatment is an issue for those in need in the state</vt:lpstr>
      <vt:lpstr>Many not knowledgeable about advances in HIV treatment and prevention</vt:lpstr>
      <vt:lpstr>Women in Georgia more likely to know about reducing HIV risk from mother to child; Black women most informed</vt:lpstr>
      <vt:lpstr>Media most often named source of information on HIV for Georgians</vt:lpstr>
      <vt:lpstr>Black Georgians hearing more about HIV from all sources</vt:lpstr>
      <vt:lpstr>One in two Georgians want to know more about HIV/AIDS</vt:lpstr>
      <vt:lpstr>Black Georgians more likely to report wanting more information about HIV/AIDS</vt:lpstr>
    </vt:vector>
  </TitlesOfParts>
  <Company>Kaiser Family Foundation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Levine</dc:creator>
  <cp:lastModifiedBy>Tina Hoff</cp:lastModifiedBy>
  <cp:revision>223</cp:revision>
  <cp:lastPrinted>2015-10-21T19:50:12Z</cp:lastPrinted>
  <dcterms:created xsi:type="dcterms:W3CDTF">2015-09-24T20:44:40Z</dcterms:created>
  <dcterms:modified xsi:type="dcterms:W3CDTF">2015-11-17T21:58:54Z</dcterms:modified>
</cp:coreProperties>
</file>